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0"/>
          </p:nvPr>
        </p:nvSpPr>
        <p:spPr>
          <a:xfrm>
            <a:off x="1158240" y="1414145"/>
            <a:ext cx="9867900" cy="1515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25780" rIns="0" bIns="0" anchor="t">
            <a:normAutofit fontScale="90000"/>
          </a:bodyPr>
          <a:lstStyle/>
          <a:p>
            <a:pPr marL="0" marR="0" indent="0" algn="ctr">
              <a:lnSpc>
                <a:spcPct val="95999"/>
              </a:lnSpc>
              <a:spcAft>
                <a:spcPts val="3240"/>
              </a:spcAft>
            </a:pPr>
            <a:r>
              <a:rPr lang="fr-FR" sz="3350" b="1" spc="100">
                <a:solidFill>
                  <a:srgbClr val="0C1A9D"/>
                </a:solidFill>
                <a:latin typeface="Tahoma" panose="22635452340000000000" pitchFamily="2"/>
              </a:rPr>
              <a:t>Partenariat complémentaire Santé 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6150610" y="3288665"/>
            <a:ext cx="3712845" cy="956945"/>
          </a:xfrm>
          <a:prstGeom prst="rect">
            <a:avLst/>
          </a:prstGeom>
          <a:solidFill>
            <a:srgbClr val="F4BE44"/>
          </a:solidFill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ctr">
              <a:lnSpc>
                <a:spcPts val="3800"/>
              </a:lnSpc>
              <a:spcAft>
                <a:spcPts val="0"/>
              </a:spcAft>
            </a:pPr>
            <a:r>
              <a:rPr lang="fr-FR" sz="3400" b="1" spc="120">
                <a:solidFill>
                  <a:srgbClr val="FFFFFF"/>
                </a:solidFill>
                <a:latin typeface="Arial" panose="22635452340000000000" pitchFamily="2"/>
              </a:rPr>
              <a:t>MUTUALIA SANTÉ </a:t>
            </a:r>
          </a:p>
          <a:p>
            <a:pPr marL="0" marR="0" indent="0" algn="l">
              <a:lnSpc>
                <a:spcPts val="3000"/>
              </a:lnSpc>
              <a:spcBef>
                <a:spcPts val="900"/>
              </a:spcBef>
              <a:spcAft>
                <a:spcPts val="0"/>
              </a:spcAft>
            </a:pPr>
            <a:r>
              <a:rPr lang="fr-FR" sz="3400" b="1" spc="0">
                <a:solidFill>
                  <a:srgbClr val="FFFFFF"/>
                </a:solidFill>
                <a:latin typeface="Arial" panose="22635452340000000000" pitchFamily="2"/>
              </a:rPr>
              <a:t>FNAR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Espace réservé du texte 134"/>
          <p:cNvSpPr>
            <a:spLocks noGrp="1"/>
          </p:cNvSpPr>
          <p:nvPr>
            <p:ph type="body" idx="10"/>
          </p:nvPr>
        </p:nvSpPr>
        <p:spPr>
          <a:xfrm>
            <a:off x="215265" y="6475730"/>
            <a:ext cx="1134681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36" name="Espace réservé du texte 135"/>
          <p:cNvSpPr>
            <a:spLocks noGrp="1"/>
          </p:cNvSpPr>
          <p:nvPr>
            <p:ph type="body" idx="10"/>
          </p:nvPr>
        </p:nvSpPr>
        <p:spPr>
          <a:xfrm>
            <a:off x="215265" y="6475730"/>
            <a:ext cx="1134681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39" name="Espace réservé du texte 138"/>
          <p:cNvSpPr>
            <a:spLocks noGrp="1"/>
          </p:cNvSpPr>
          <p:nvPr>
            <p:ph type="body" idx="10"/>
          </p:nvPr>
        </p:nvSpPr>
        <p:spPr>
          <a:xfrm>
            <a:off x="1344295" y="215900"/>
            <a:ext cx="10337800" cy="18719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22860" indent="0" algn="r">
              <a:lnSpc>
                <a:spcPct val="95999"/>
              </a:lnSpc>
              <a:spcAft>
                <a:spcPts val="12420"/>
              </a:spcAft>
            </a:pPr>
            <a:r>
              <a:rPr lang="fr-FR" sz="1550" b="1" spc="-30">
                <a:solidFill>
                  <a:srgbClr val="0C1A9D"/>
                </a:solidFill>
                <a:latin typeface="Tahoma" panose="22635452340000000000" pitchFamily="2"/>
              </a:rPr>
              <a:t>Partenariat FNAR / MUTUALIA </a:t>
            </a:r>
          </a:p>
        </p:txBody>
      </p:sp>
      <p:sp>
        <p:nvSpPr>
          <p:cNvPr id="140" name="Espace réservé du texte 139"/>
          <p:cNvSpPr>
            <a:spLocks noGrp="1"/>
          </p:cNvSpPr>
          <p:nvPr>
            <p:ph type="body" idx="10"/>
          </p:nvPr>
        </p:nvSpPr>
        <p:spPr>
          <a:xfrm>
            <a:off x="1344295" y="2087880"/>
            <a:ext cx="10337800" cy="43954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50" b="1" spc="70">
                <a:solidFill>
                  <a:srgbClr val="0C1A9D"/>
                </a:solidFill>
                <a:latin typeface="Tahoma" panose="22635452340000000000" pitchFamily="2"/>
              </a:rPr>
              <a:t>Pour les tarifs mensuels seulement 2 tranches d'âge </a:t>
            </a:r>
          </a:p>
          <a:p>
            <a:pPr marL="2011680" marR="0" indent="0" algn="l">
              <a:lnSpc>
                <a:spcPct val="80639"/>
              </a:lnSpc>
              <a:spcBef>
                <a:spcPts val="4680"/>
              </a:spcBef>
              <a:spcAft>
                <a:spcPts val="0"/>
              </a:spcAft>
            </a:pPr>
            <a:r>
              <a:rPr lang="fr-FR" sz="2750" b="1" spc="60">
                <a:solidFill>
                  <a:srgbClr val="0C1A9D"/>
                </a:solidFill>
                <a:latin typeface="Tahoma" panose="22635452340000000000" pitchFamily="2"/>
              </a:rPr>
              <a:t>Moins 70 ans et Plus de 70 ans </a:t>
            </a:r>
          </a:p>
          <a:p>
            <a:pPr marL="1371600" marR="0" indent="0" algn="l">
              <a:lnSpc>
                <a:spcPct val="95999"/>
              </a:lnSpc>
              <a:spcBef>
                <a:spcPts val="4500"/>
              </a:spcBef>
              <a:spcAft>
                <a:spcPts val="0"/>
              </a:spcAft>
            </a:pPr>
            <a:r>
              <a:rPr lang="fr-FR" sz="2700" b="1" spc="80">
                <a:solidFill>
                  <a:srgbClr val="FF0000"/>
                </a:solidFill>
                <a:latin typeface="Tahoma" panose="22635452340000000000" pitchFamily="2"/>
              </a:rPr>
              <a:t>Des économies régulièrement constatées </a:t>
            </a:r>
          </a:p>
          <a:p>
            <a:pPr marL="3520440" marR="0" indent="0" algn="l">
              <a:lnSpc>
                <a:spcPct val="81599"/>
              </a:lnSpc>
              <a:spcBef>
                <a:spcPts val="1080"/>
              </a:spcBef>
              <a:spcAft>
                <a:spcPts val="0"/>
              </a:spcAft>
            </a:pPr>
            <a:r>
              <a:rPr lang="fr-FR" sz="2700" b="1" spc="100">
                <a:solidFill>
                  <a:srgbClr val="FF0000"/>
                </a:solidFill>
                <a:latin typeface="Tahoma" panose="22635452340000000000" pitchFamily="2"/>
              </a:rPr>
              <a:t>de 300 à 600 € </a:t>
            </a:r>
          </a:p>
          <a:p>
            <a:pPr marL="2743200" marR="0" indent="0" algn="l">
              <a:lnSpc>
                <a:spcPct val="95999"/>
              </a:lnSpc>
              <a:spcBef>
                <a:spcPts val="900"/>
              </a:spcBef>
              <a:spcAft>
                <a:spcPts val="7200"/>
              </a:spcAft>
            </a:pPr>
            <a:r>
              <a:rPr lang="fr-FR" sz="2700" b="1" spc="100">
                <a:solidFill>
                  <a:srgbClr val="FF0000"/>
                </a:solidFill>
                <a:latin typeface="Tahoma" panose="22635452340000000000" pitchFamily="2"/>
              </a:rPr>
              <a:t>par an et par personne !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Espace réservé du texte 142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sp>
        <p:nvSpPr>
          <p:cNvPr id="144" name="Espace réservé du texte 143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sp>
        <p:nvSpPr>
          <p:cNvPr id="149" name="Espace réservé du texte 148"/>
          <p:cNvSpPr>
            <a:spLocks noGrp="1"/>
          </p:cNvSpPr>
          <p:nvPr>
            <p:ph type="body" idx="10"/>
          </p:nvPr>
        </p:nvSpPr>
        <p:spPr>
          <a:xfrm>
            <a:off x="212090" y="1591310"/>
            <a:ext cx="11569700" cy="48920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22860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50" b="1" spc="200">
                <a:solidFill>
                  <a:srgbClr val="0C1A9D"/>
                </a:solidFill>
                <a:latin typeface="Tahoma" panose="22635452340000000000" pitchFamily="2"/>
              </a:rPr>
              <a:t>Les garanties optionnelles </a:t>
            </a:r>
          </a:p>
          <a:p>
            <a:pPr marL="2971800" marR="0" indent="0" algn="l">
              <a:lnSpc>
                <a:spcPct val="81599"/>
              </a:lnSpc>
              <a:spcBef>
                <a:spcPts val="2880"/>
              </a:spcBef>
              <a:spcAft>
                <a:spcPts val="0"/>
              </a:spcAft>
            </a:pPr>
            <a:r>
              <a:rPr lang="fr-FR" sz="3050" b="1" spc="200">
                <a:solidFill>
                  <a:srgbClr val="0C1A9D"/>
                </a:solidFill>
                <a:latin typeface="Tahoma" panose="22635452340000000000" pitchFamily="2"/>
              </a:rPr>
              <a:t>Forfaits Bien-être et Prévention </a:t>
            </a:r>
          </a:p>
          <a:p>
            <a:pPr marL="822960" marR="0" indent="0" algn="l">
              <a:lnSpc>
                <a:spcPct val="95999"/>
              </a:lnSpc>
              <a:spcBef>
                <a:spcPts val="2880"/>
              </a:spcBef>
              <a:spcAft>
                <a:spcPts val="0"/>
              </a:spcAft>
            </a:pPr>
            <a:r>
              <a:rPr lang="fr-FR" sz="2900" b="1" spc="40">
                <a:solidFill>
                  <a:srgbClr val="F010E5"/>
                </a:solidFill>
                <a:latin typeface="Arial" panose="22635452340000000000" pitchFamily="2"/>
              </a:rPr>
              <a:t>prise en charge les dépenses supplémentaires peu ou pas </a:t>
            </a:r>
          </a:p>
          <a:p>
            <a:pPr marL="82296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900" b="1" spc="50">
                <a:solidFill>
                  <a:srgbClr val="F010E5"/>
                </a:solidFill>
                <a:latin typeface="Arial" panose="22635452340000000000" pitchFamily="2"/>
              </a:rPr>
              <a:t>remboursées par le régime obligatoire </a:t>
            </a:r>
          </a:p>
          <a:p>
            <a:pPr marL="182880" marR="0" indent="0" algn="l">
              <a:lnSpc>
                <a:spcPct val="84479"/>
              </a:lnSpc>
              <a:spcBef>
                <a:spcPts val="4680"/>
              </a:spcBef>
              <a:spcAft>
                <a:spcPts val="0"/>
              </a:spcAft>
            </a:pPr>
            <a:r>
              <a:rPr lang="fr-FR" sz="2900" b="1" spc="50">
                <a:solidFill>
                  <a:srgbClr val="FF0000"/>
                </a:solidFill>
                <a:latin typeface="Arial" panose="22635452340000000000" pitchFamily="2"/>
              </a:rPr>
              <a:t>Notre conseil </a:t>
            </a:r>
          </a:p>
          <a:p>
            <a:pPr marL="1965960" marR="0" indent="0" algn="l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fr-FR" sz="2850" b="1" spc="130">
                <a:solidFill>
                  <a:srgbClr val="0C1A9D"/>
                </a:solidFill>
                <a:latin typeface="Arial Narrow" panose="22635452340000000000" pitchFamily="2"/>
              </a:rPr>
              <a:t>Les assurés peuvent rester leur propre assureur </a:t>
            </a:r>
          </a:p>
          <a:p>
            <a:pPr marL="3337560" marR="0" indent="0" algn="l">
              <a:lnSpc>
                <a:spcPct val="95999"/>
              </a:lnSpc>
              <a:spcBef>
                <a:spcPts val="0"/>
              </a:spcBef>
              <a:spcAft>
                <a:spcPts val="3240"/>
              </a:spcAft>
            </a:pPr>
            <a:r>
              <a:rPr lang="fr-FR" sz="2850" b="1" spc="130">
                <a:solidFill>
                  <a:srgbClr val="0C1A9D"/>
                </a:solidFill>
                <a:latin typeface="Arial Narrow" panose="22635452340000000000" pitchFamily="2"/>
              </a:rPr>
              <a:t>pour consulter un ostéopathe !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Espace réservé du texte 151"/>
          <p:cNvSpPr>
            <a:spLocks noGrp="1"/>
          </p:cNvSpPr>
          <p:nvPr>
            <p:ph type="body" idx="10"/>
          </p:nvPr>
        </p:nvSpPr>
        <p:spPr>
          <a:xfrm>
            <a:off x="212090" y="6475730"/>
            <a:ext cx="11569700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685800" marR="0" indent="0" algn="l">
              <a:lnSpc>
                <a:spcPct val="11423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53" name="Espace réservé du texte 152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sp>
        <p:nvSpPr>
          <p:cNvPr id="154" name="Espace réservé du texte 153"/>
          <p:cNvSpPr>
            <a:spLocks noGrp="1"/>
          </p:cNvSpPr>
          <p:nvPr>
            <p:ph type="body" idx="10"/>
          </p:nvPr>
        </p:nvSpPr>
        <p:spPr>
          <a:xfrm>
            <a:off x="212090" y="6475730"/>
            <a:ext cx="11569700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685800" marR="0" indent="0" algn="l">
              <a:lnSpc>
                <a:spcPct val="11423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59" name="Espace réservé du texte 158"/>
          <p:cNvSpPr>
            <a:spLocks noGrp="1"/>
          </p:cNvSpPr>
          <p:nvPr>
            <p:ph type="body" idx="10"/>
          </p:nvPr>
        </p:nvSpPr>
        <p:spPr>
          <a:xfrm>
            <a:off x="212090" y="1447800"/>
            <a:ext cx="11569700" cy="50355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22860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00" b="1" spc="50">
                <a:solidFill>
                  <a:srgbClr val="0C1A9D"/>
                </a:solidFill>
                <a:latin typeface="Verdana" panose="22635452340000000000" pitchFamily="2"/>
              </a:rPr>
              <a:t>Une rare chance avec ce partenariat </a:t>
            </a:r>
          </a:p>
          <a:p>
            <a:pPr marL="0" marR="0" indent="0" algn="ctr">
              <a:lnSpc>
                <a:spcPct val="95999"/>
              </a:lnSpc>
              <a:spcBef>
                <a:spcPts val="2520"/>
              </a:spcBef>
              <a:spcAft>
                <a:spcPts val="0"/>
              </a:spcAft>
            </a:pPr>
            <a:r>
              <a:rPr lang="fr-FR" sz="3250" b="1" spc="170">
                <a:solidFill>
                  <a:srgbClr val="F010E5"/>
                </a:solidFill>
                <a:latin typeface="Arial Narrow" panose="22635452340000000000" pitchFamily="2"/>
              </a:rPr>
              <a:t>- nous négocions chaque année l'évolution tarifaire en </a:t>
            </a:r>
          </a:p>
          <a:p>
            <a:pPr marL="77724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3250" b="1" spc="130">
                <a:solidFill>
                  <a:srgbClr val="F010E5"/>
                </a:solidFill>
                <a:latin typeface="Arial Narrow" panose="22635452340000000000" pitchFamily="2"/>
              </a:rPr>
              <a:t>fonction des résultats techniques (P/C) </a:t>
            </a:r>
          </a:p>
          <a:p>
            <a:pPr marL="777240" marR="0" indent="0" algn="l">
              <a:lnSpc>
                <a:spcPct val="95999"/>
              </a:lnSpc>
              <a:spcBef>
                <a:spcPts val="3060"/>
              </a:spcBef>
              <a:spcAft>
                <a:spcPts val="0"/>
              </a:spcAft>
            </a:pPr>
            <a:r>
              <a:rPr lang="fr-FR" sz="3250" b="1" spc="140">
                <a:solidFill>
                  <a:srgbClr val="F010E5"/>
                </a:solidFill>
                <a:latin typeface="Arial Narrow" panose="22635452340000000000" pitchFamily="2"/>
              </a:rPr>
              <a:t>- pas de mutualisation entre les formules </a:t>
            </a:r>
          </a:p>
          <a:p>
            <a:pPr marL="502920" marR="0" indent="0" algn="l">
              <a:lnSpc>
                <a:spcPct val="95999"/>
              </a:lnSpc>
              <a:spcBef>
                <a:spcPts val="2880"/>
              </a:spcBef>
              <a:spcAft>
                <a:spcPts val="0"/>
              </a:spcAft>
            </a:pPr>
            <a:r>
              <a:rPr lang="fr-FR" sz="2700" b="1" spc="0">
                <a:solidFill>
                  <a:srgbClr val="0C1A9D"/>
                </a:solidFill>
                <a:latin typeface="Verdana" panose="22635452340000000000" pitchFamily="2"/>
              </a:rPr>
              <a:t>L'existence de ce partenariat a beaucoup compté dans l'obtention </a:t>
            </a:r>
          </a:p>
          <a:p>
            <a:pPr marL="2194560" marR="0" indent="0" algn="l">
              <a:lnSpc>
                <a:spcPct val="95999"/>
              </a:lnSpc>
              <a:spcBef>
                <a:spcPts val="360"/>
              </a:spcBef>
              <a:spcAft>
                <a:spcPts val="8460"/>
              </a:spcAft>
            </a:pPr>
            <a:r>
              <a:rPr lang="fr-FR" sz="2700" b="1" spc="20">
                <a:solidFill>
                  <a:srgbClr val="0C1A9D"/>
                </a:solidFill>
                <a:latin typeface="Verdana" panose="22635452340000000000" pitchFamily="2"/>
              </a:rPr>
              <a:t>du renouvellement de notre agrément Santé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Espace réservé du texte 170"/>
          <p:cNvSpPr>
            <a:spLocks noGrp="1"/>
          </p:cNvSpPr>
          <p:nvPr>
            <p:ph type="body" idx="10"/>
          </p:nvPr>
        </p:nvSpPr>
        <p:spPr>
          <a:xfrm>
            <a:off x="212090" y="6475730"/>
            <a:ext cx="11569700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685800" marR="0" indent="0" algn="l">
              <a:lnSpc>
                <a:spcPct val="11423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72" name="Espace réservé du texte 171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sp>
        <p:nvSpPr>
          <p:cNvPr id="177" name="Espace réservé du texte 176"/>
          <p:cNvSpPr>
            <a:spLocks noGrp="1"/>
          </p:cNvSpPr>
          <p:nvPr>
            <p:ph type="body" idx="10"/>
          </p:nvPr>
        </p:nvSpPr>
        <p:spPr>
          <a:xfrm>
            <a:off x="212090" y="2164080"/>
            <a:ext cx="11569700" cy="43192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0000"/>
          </a:bodyPr>
          <a:lstStyle/>
          <a:p>
            <a:pPr marL="22860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00" b="1" spc="50">
                <a:solidFill>
                  <a:srgbClr val="0C1A9D"/>
                </a:solidFill>
                <a:latin typeface="Verdana" panose="22635452340000000000" pitchFamily="2"/>
              </a:rPr>
              <a:t>Les avantages de ce partenariat </a:t>
            </a:r>
          </a:p>
          <a:p>
            <a:pPr marL="777240" marR="0" indent="0" algn="l">
              <a:lnSpc>
                <a:spcPct val="95999"/>
              </a:lnSpc>
              <a:spcBef>
                <a:spcPts val="1440"/>
              </a:spcBef>
              <a:spcAft>
                <a:spcPts val="0"/>
              </a:spcAft>
            </a:pPr>
            <a:r>
              <a:rPr lang="fr-FR" sz="3050" b="1" spc="190">
                <a:solidFill>
                  <a:srgbClr val="F010E5"/>
                </a:solidFill>
                <a:latin typeface="Tahoma" panose="22635452340000000000" pitchFamily="2"/>
              </a:rPr>
              <a:t>- pas de limite d'âge à la souscription </a:t>
            </a:r>
          </a:p>
          <a:p>
            <a:pPr marL="777240" marR="0" indent="0" algn="l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</a:pPr>
            <a:r>
              <a:rPr lang="fr-FR" sz="3050" b="1" spc="200">
                <a:solidFill>
                  <a:srgbClr val="F010E5"/>
                </a:solidFill>
                <a:latin typeface="Tahoma" panose="22635452340000000000" pitchFamily="2"/>
              </a:rPr>
              <a:t>- pas de délai de carence</a:t>
            </a:r>
            <a:r>
              <a:rPr lang="fr-FR" sz="2550" b="1" spc="200">
                <a:solidFill>
                  <a:srgbClr val="0C1A9D"/>
                </a:solidFill>
                <a:latin typeface="Tahoma" panose="22635452340000000000" pitchFamily="2"/>
              </a:rPr>
              <a:t> (délai de latence pendant lequel les </a:t>
            </a:r>
          </a:p>
          <a:p>
            <a:pPr marL="77724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550" b="1" spc="190">
                <a:solidFill>
                  <a:srgbClr val="0C1A9D"/>
                </a:solidFill>
                <a:latin typeface="Tahoma" panose="22635452340000000000" pitchFamily="2"/>
              </a:rPr>
              <a:t>remboursements par la mutuelle ne s'appliquent pas) </a:t>
            </a:r>
          </a:p>
          <a:p>
            <a:pPr marL="777240" marR="0" indent="0" algn="l">
              <a:lnSpc>
                <a:spcPct val="95999"/>
              </a:lnSpc>
              <a:spcBef>
                <a:spcPts val="360"/>
              </a:spcBef>
              <a:spcAft>
                <a:spcPts val="12780"/>
              </a:spcAft>
            </a:pPr>
            <a:r>
              <a:rPr lang="fr-FR" sz="3050" b="1" spc="100">
                <a:solidFill>
                  <a:srgbClr val="F010E5"/>
                </a:solidFill>
                <a:latin typeface="Tahoma" panose="22635452340000000000" pitchFamily="2"/>
              </a:rPr>
              <a:t>- tiers payant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Espace réservé du texte 179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sp>
        <p:nvSpPr>
          <p:cNvPr id="181" name="Espace réservé du texte 180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sp>
        <p:nvSpPr>
          <p:cNvPr id="186" name="Espace réservé du texte 185"/>
          <p:cNvSpPr>
            <a:spLocks noGrp="1"/>
          </p:cNvSpPr>
          <p:nvPr>
            <p:ph type="body" idx="10"/>
          </p:nvPr>
        </p:nvSpPr>
        <p:spPr>
          <a:xfrm>
            <a:off x="323215" y="1438910"/>
            <a:ext cx="11868785" cy="50444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9144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00" b="1" spc="110">
                <a:solidFill>
                  <a:srgbClr val="0C1A9D"/>
                </a:solidFill>
                <a:latin typeface="Verdana" panose="22635452340000000000" pitchFamily="2"/>
              </a:rPr>
              <a:t>Comment résilier un contrat existant ? </a:t>
            </a:r>
            <a:r>
              <a:rPr lang="fr-FR" sz="2350" b="1" spc="160">
                <a:solidFill>
                  <a:srgbClr val="0C1A9D"/>
                </a:solidFill>
                <a:latin typeface="Tahoma" panose="22635452340000000000" pitchFamily="2"/>
              </a:rPr>
              <a:t>(complément de la loi Hamon) </a:t>
            </a:r>
          </a:p>
          <a:p>
            <a:pPr marL="685800" marR="0" indent="228600" algn="l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  <a:buFont typeface="Symbol"/>
              <a:buChar char="-"/>
            </a:pPr>
            <a:r>
              <a:rPr lang="fr-FR" sz="2550" b="1" spc="-5">
                <a:solidFill>
                  <a:srgbClr val="F010E5"/>
                </a:solidFill>
                <a:latin typeface="Verdana" panose="22635452340000000000" pitchFamily="2"/>
              </a:rPr>
              <a:t>depuis le 01/12/2020, possibilité de résilier a tout moment après une </a:t>
            </a:r>
          </a:p>
          <a:p>
            <a:pPr marL="685800" marR="0" indent="0" algn="l">
              <a:lnSpc>
                <a:spcPct val="95999"/>
              </a:lnSpc>
              <a:spcBef>
                <a:spcPts val="360"/>
              </a:spcBef>
              <a:spcAft>
                <a:spcPts val="0"/>
              </a:spcAft>
            </a:pPr>
            <a:r>
              <a:rPr lang="fr-FR" sz="2550" b="1" spc="-30">
                <a:solidFill>
                  <a:srgbClr val="F010E5"/>
                </a:solidFill>
                <a:latin typeface="Verdana" panose="22635452340000000000" pitchFamily="2"/>
              </a:rPr>
              <a:t>première année d'assurance (sans frais, ni pénalités) </a:t>
            </a:r>
          </a:p>
          <a:p>
            <a:pPr marL="685800" marR="0" indent="228600" algn="l">
              <a:lnSpc>
                <a:spcPct val="95999"/>
              </a:lnSpc>
              <a:spcBef>
                <a:spcPts val="1800"/>
              </a:spcBef>
              <a:spcAft>
                <a:spcPts val="0"/>
              </a:spcAft>
              <a:buFont typeface="Symbol"/>
              <a:buChar char="-"/>
            </a:pPr>
            <a:r>
              <a:rPr lang="fr-FR" sz="2550" b="1" spc="-5">
                <a:solidFill>
                  <a:srgbClr val="F010E5"/>
                </a:solidFill>
                <a:latin typeface="Verdana" panose="22635452340000000000" pitchFamily="2"/>
              </a:rPr>
              <a:t>résiliation par lettre recommandée - effective un mois après réception </a:t>
            </a:r>
          </a:p>
          <a:p>
            <a:pPr marL="68580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550" b="1" spc="0">
                <a:solidFill>
                  <a:srgbClr val="F010E5"/>
                </a:solidFill>
                <a:latin typeface="Verdana" panose="22635452340000000000" pitchFamily="2"/>
              </a:rPr>
              <a:t>de la notification par l'ancien opérateur </a:t>
            </a:r>
          </a:p>
          <a:p>
            <a:pPr marL="685800" marR="0" indent="228600" algn="l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  <a:buFont typeface="Symbol"/>
              <a:buChar char="-"/>
            </a:pPr>
            <a:r>
              <a:rPr lang="fr-FR" sz="2550" b="1" spc="10">
                <a:solidFill>
                  <a:srgbClr val="F010E5"/>
                </a:solidFill>
                <a:latin typeface="Verdana" panose="22635452340000000000" pitchFamily="2"/>
              </a:rPr>
              <a:t>la résiliation peut être effectuée par le nouvel opérateur </a:t>
            </a:r>
          </a:p>
          <a:p>
            <a:pPr marL="685800" marR="0" indent="228600" algn="l">
              <a:lnSpc>
                <a:spcPct val="95999"/>
              </a:lnSpc>
              <a:spcBef>
                <a:spcPts val="1620"/>
              </a:spcBef>
              <a:spcAft>
                <a:spcPts val="9720"/>
              </a:spcAft>
              <a:buFont typeface="Symbol"/>
              <a:buChar char="-"/>
            </a:pPr>
            <a:r>
              <a:rPr lang="fr-FR" sz="2550" b="1" spc="30">
                <a:solidFill>
                  <a:srgbClr val="F010E5"/>
                </a:solidFill>
                <a:latin typeface="Verdana" panose="22635452340000000000" pitchFamily="2"/>
              </a:rPr>
              <a:t>obligation de remboursement des sommes perçues à tort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Espace réservé du texte 188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sp>
        <p:nvSpPr>
          <p:cNvPr id="190" name="Espace réservé du texte 189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sp>
        <p:nvSpPr>
          <p:cNvPr id="191" name="Espace réservé du texte 190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sp>
        <p:nvSpPr>
          <p:cNvPr id="196" name="Espace réservé du texte 195"/>
          <p:cNvSpPr>
            <a:spLocks noGrp="1"/>
          </p:cNvSpPr>
          <p:nvPr>
            <p:ph type="body" idx="10"/>
          </p:nvPr>
        </p:nvSpPr>
        <p:spPr>
          <a:xfrm>
            <a:off x="212090" y="1699895"/>
            <a:ext cx="11569700" cy="4783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182880" marR="0" indent="0" algn="l">
              <a:lnSpc>
                <a:spcPct val="84479"/>
              </a:lnSpc>
              <a:spcAft>
                <a:spcPts val="0"/>
              </a:spcAft>
            </a:pPr>
            <a:r>
              <a:rPr lang="fr-FR" sz="3250" b="1" spc="50">
                <a:solidFill>
                  <a:srgbClr val="0C1A9D"/>
                </a:solidFill>
                <a:latin typeface="Arial" panose="22635452340000000000" pitchFamily="2"/>
              </a:rPr>
              <a:t>Où trouver l'information ? </a:t>
            </a:r>
          </a:p>
          <a:p>
            <a:pPr marL="228600" marR="0" indent="0" algn="l">
              <a:lnSpc>
                <a:spcPct val="84479"/>
              </a:lnSpc>
              <a:spcBef>
                <a:spcPts val="3240"/>
              </a:spcBef>
              <a:spcAft>
                <a:spcPts val="0"/>
              </a:spcAft>
            </a:pPr>
            <a:r>
              <a:rPr lang="fr-FR" sz="2800" b="1" spc="160">
                <a:solidFill>
                  <a:srgbClr val="0C1A9D"/>
                </a:solidFill>
                <a:latin typeface="Arial Narrow" panose="22635452340000000000" pitchFamily="2"/>
              </a:rPr>
              <a:t>Sur le site de la FNAR </a:t>
            </a:r>
          </a:p>
          <a:p>
            <a:pPr marL="777240" marR="0" indent="0" algn="l">
              <a:lnSpc>
                <a:spcPct val="95999"/>
              </a:lnSpc>
              <a:spcBef>
                <a:spcPts val="1260"/>
              </a:spcBef>
              <a:spcAft>
                <a:spcPts val="0"/>
              </a:spcAft>
            </a:pPr>
            <a:r>
              <a:rPr lang="fr-FR" sz="2700" b="1" spc="40">
                <a:solidFill>
                  <a:srgbClr val="F010E5"/>
                </a:solidFill>
                <a:latin typeface="Arial" panose="22635452340000000000" pitchFamily="2"/>
              </a:rPr>
              <a:t>à partir du </a:t>
            </a:r>
            <a:r>
              <a:rPr lang="fr-FR" sz="2700" b="1" spc="-10">
                <a:solidFill>
                  <a:srgbClr val="F010E5"/>
                </a:solidFill>
                <a:latin typeface="Arial Narrow" panose="22635452340000000000" pitchFamily="2"/>
              </a:rPr>
              <a:t>Z</a:t>
            </a:r>
            <a:r>
              <a:rPr lang="fr-FR" sz="2700" b="1" spc="-10" baseline="30000">
                <a:solidFill>
                  <a:srgbClr val="F010E5"/>
                </a:solidFill>
                <a:latin typeface="Tahoma" panose="22635452340000000000" pitchFamily="2"/>
              </a:rPr>
              <a:t>ef</a:t>
            </a:r>
            <a:r>
              <a:rPr lang="fr-FR" sz="2700" b="1" spc="40">
                <a:solidFill>
                  <a:srgbClr val="F010E5"/>
                </a:solidFill>
                <a:latin typeface="Arial" panose="22635452340000000000" pitchFamily="2"/>
              </a:rPr>
              <a:t> lien :</a:t>
            </a:r>
            <a:r>
              <a:rPr lang="fr-FR" sz="2600" b="1" u="sng" spc="90">
                <a:solidFill>
                  <a:srgbClr val="0000FF"/>
                </a:solidFill>
                <a:latin typeface="Tahoma" panose="22635452340000000000" pitchFamily="2"/>
              </a:rPr>
              <a:t>www.mutualia.fr</a:t>
            </a:r>
            <a:r>
              <a:rPr lang="fr-FR" sz="300" b="1" u="sng" spc="-10">
                <a:solidFill>
                  <a:srgbClr val="F010E5"/>
                </a:solidFill>
                <a:latin typeface="Arial" panose="22635452340000000000" pitchFamily="2"/>
              </a:rPr>
              <a:t>  </a:t>
            </a:r>
          </a:p>
          <a:p>
            <a:pPr marL="1691640" marR="0" indent="0" algn="l">
              <a:lnSpc>
                <a:spcPct val="95999"/>
              </a:lnSpc>
              <a:spcBef>
                <a:spcPts val="360"/>
              </a:spcBef>
              <a:spcAft>
                <a:spcPts val="0"/>
              </a:spcAft>
            </a:pPr>
            <a:r>
              <a:rPr lang="fr-FR" sz="2700" b="1" spc="60">
                <a:solidFill>
                  <a:srgbClr val="F010E5"/>
                </a:solidFill>
                <a:latin typeface="Arial" panose="22635452340000000000" pitchFamily="2"/>
              </a:rPr>
              <a:t>- un questionnaire </a:t>
            </a:r>
            <a:r>
              <a:rPr lang="fr-FR" sz="2700" b="1" spc="10">
                <a:solidFill>
                  <a:srgbClr val="F010E5"/>
                </a:solidFill>
                <a:latin typeface="Arial" panose="22635452340000000000" pitchFamily="2"/>
              </a:rPr>
              <a:t>pou </a:t>
            </a:r>
            <a:r>
              <a:rPr lang="fr-FR" sz="2700" b="1" spc="60">
                <a:solidFill>
                  <a:srgbClr val="F010E5"/>
                </a:solidFill>
                <a:latin typeface="Arial" panose="22635452340000000000" pitchFamily="2"/>
              </a:rPr>
              <a:t>Lui maître la formule </a:t>
            </a:r>
          </a:p>
          <a:p>
            <a:pPr marL="169164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700" b="1" spc="50">
                <a:solidFill>
                  <a:srgbClr val="F010E5"/>
                </a:solidFill>
                <a:latin typeface="Arial" panose="22635452340000000000" pitchFamily="2"/>
              </a:rPr>
              <a:t>adaptée aux besoins </a:t>
            </a:r>
          </a:p>
          <a:p>
            <a:pPr marL="1691640" marR="0" indent="0" algn="l">
              <a:lnSpc>
                <a:spcPct val="95999"/>
              </a:lnSpc>
              <a:spcBef>
                <a:spcPts val="360"/>
              </a:spcBef>
              <a:spcAft>
                <a:spcPts val="0"/>
              </a:spcAft>
            </a:pPr>
            <a:r>
              <a:rPr lang="fr-FR" sz="2700" b="1" spc="80">
                <a:solidFill>
                  <a:srgbClr val="F010E5"/>
                </a:solidFill>
                <a:latin typeface="Arial" panose="22635452340000000000" pitchFamily="2"/>
              </a:rPr>
              <a:t>- un onglet</a:t>
            </a:r>
            <a:r>
              <a:rPr lang="fr-FR" sz="2800" b="1" spc="80">
                <a:solidFill>
                  <a:srgbClr val="0C1A9D"/>
                </a:solidFill>
                <a:latin typeface="Arial Narrow" panose="22635452340000000000" pitchFamily="2"/>
              </a:rPr>
              <a:t> « nous contacter »</a:t>
            </a:r>
            <a:r>
              <a:rPr lang="fr-FR" sz="2700" b="1" spc="80">
                <a:solidFill>
                  <a:srgbClr val="F010E5"/>
                </a:solidFill>
                <a:latin typeface="Arial" panose="22635452340000000000" pitchFamily="2"/>
              </a:rPr>
              <a:t> pour obtenir les </a:t>
            </a:r>
          </a:p>
          <a:p>
            <a:pPr marL="1691640" marR="0" indent="0" algn="l">
              <a:lnSpc>
                <a:spcPct val="95999"/>
              </a:lnSpc>
              <a:spcBef>
                <a:spcPts val="360"/>
              </a:spcBef>
              <a:spcAft>
                <a:spcPts val="9180"/>
              </a:spcAft>
            </a:pPr>
            <a:r>
              <a:rPr lang="fr-FR" sz="2700" b="1" spc="40">
                <a:solidFill>
                  <a:srgbClr val="F010E5"/>
                </a:solidFill>
                <a:latin typeface="Arial" panose="22635452340000000000" pitchFamily="2"/>
              </a:rPr>
              <a:t>coordonnées de l'agence la plus proche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Espace réservé du texte 198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sp>
        <p:nvSpPr>
          <p:cNvPr id="200" name="Espace réservé du texte 199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sp>
        <p:nvSpPr>
          <p:cNvPr id="205" name="Espace réservé du texte 204"/>
          <p:cNvSpPr>
            <a:spLocks noGrp="1"/>
          </p:cNvSpPr>
          <p:nvPr>
            <p:ph type="body" idx="10"/>
          </p:nvPr>
        </p:nvSpPr>
        <p:spPr>
          <a:xfrm>
            <a:off x="222885" y="1647825"/>
            <a:ext cx="11569700" cy="48164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182880" marR="0" indent="0" algn="l">
              <a:lnSpc>
                <a:spcPct val="85439"/>
              </a:lnSpc>
              <a:spcAft>
                <a:spcPts val="0"/>
              </a:spcAft>
            </a:pPr>
            <a:r>
              <a:rPr lang="fr-FR" sz="3250" b="1" spc="50">
                <a:solidFill>
                  <a:srgbClr val="0C1A9D"/>
                </a:solidFill>
                <a:latin typeface="Arial" panose="22635452340000000000" pitchFamily="2"/>
              </a:rPr>
              <a:t>Où trouver l'information ? </a:t>
            </a:r>
          </a:p>
          <a:p>
            <a:pPr marL="137160" marR="0" indent="0" algn="l">
              <a:lnSpc>
                <a:spcPct val="81599"/>
              </a:lnSpc>
              <a:spcBef>
                <a:spcPts val="3240"/>
              </a:spcBef>
              <a:spcAft>
                <a:spcPts val="0"/>
              </a:spcAft>
            </a:pPr>
            <a:r>
              <a:rPr lang="fr-FR" sz="2700" b="1" spc="50">
                <a:solidFill>
                  <a:srgbClr val="0C1A9D"/>
                </a:solidFill>
                <a:latin typeface="Verdana" panose="22635452340000000000" pitchFamily="2"/>
              </a:rPr>
              <a:t>Sur le site de la FNAR </a:t>
            </a:r>
          </a:p>
          <a:p>
            <a:pPr marL="777240" marR="0" indent="0" algn="l">
              <a:lnSpc>
                <a:spcPct val="95999"/>
              </a:lnSpc>
              <a:spcBef>
                <a:spcPts val="1080"/>
              </a:spcBef>
              <a:spcAft>
                <a:spcPts val="0"/>
              </a:spcAft>
            </a:pPr>
            <a:r>
              <a:rPr lang="fr-FR" sz="2600" b="1" spc="50">
                <a:solidFill>
                  <a:srgbClr val="F010E5"/>
                </a:solidFill>
                <a:latin typeface="Tahoma" panose="22635452340000000000" pitchFamily="2"/>
              </a:rPr>
              <a:t>à partir du </a:t>
            </a:r>
            <a:r>
              <a:rPr lang="fr-FR" sz="2650" b="1" spc="50">
                <a:solidFill>
                  <a:srgbClr val="F010E5"/>
                </a:solidFill>
                <a:latin typeface="Arial" panose="22635452340000000000" pitchFamily="2"/>
              </a:rPr>
              <a:t>2</a:t>
            </a:r>
            <a:r>
              <a:rPr lang="fr-FR" sz="2650" b="1" spc="50" baseline="30000">
                <a:solidFill>
                  <a:srgbClr val="F010E5"/>
                </a:solidFill>
                <a:latin typeface="Arial" panose="22635452340000000000" pitchFamily="2"/>
              </a:rPr>
              <a:t>ème</a:t>
            </a:r>
            <a:r>
              <a:rPr lang="fr-FR" sz="2600" b="1" spc="50">
                <a:solidFill>
                  <a:srgbClr val="F010E5"/>
                </a:solidFill>
                <a:latin typeface="Tahoma" panose="22635452340000000000" pitchFamily="2"/>
              </a:rPr>
              <a:t> lien </a:t>
            </a:r>
          </a:p>
          <a:p>
            <a:pPr marL="777240" marR="0" indent="0" algn="l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</a:pPr>
            <a:r>
              <a:rPr lang="fr-FR" sz="2450" b="1" u="sng" spc="-70">
                <a:solidFill>
                  <a:srgbClr val="0000FF"/>
                </a:solidFill>
                <a:latin typeface="Verdana" panose="22635452340000000000" pitchFamily="2"/>
              </a:rPr>
              <a:t>https://www.mutualia.fr/particulier/sante/offre-fnar-ufr</a:t>
            </a:r>
            <a:r>
              <a:rPr lang="fr-FR" sz="100" b="1" spc="-70">
                <a:solidFill>
                  <a:srgbClr val="0C1A9D"/>
                </a:solidFill>
                <a:latin typeface="Verdana" panose="22635452340000000000" pitchFamily="2"/>
              </a:rPr>
              <a:t> </a:t>
            </a:r>
          </a:p>
          <a:p>
            <a:pPr marL="77724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450" b="1" spc="0">
                <a:solidFill>
                  <a:srgbClr val="0C1A9D"/>
                </a:solidFill>
                <a:latin typeface="Verdana" panose="22635452340000000000" pitchFamily="2"/>
              </a:rPr>
              <a:t>(pages dédiées au partenariat) </a:t>
            </a:r>
          </a:p>
          <a:p>
            <a:pPr marL="777240" marR="0" indent="22860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  <a:buFont typeface="Symbol"/>
              <a:buChar char="-"/>
            </a:pPr>
            <a:r>
              <a:rPr lang="fr-FR" sz="2550" b="1" spc="50">
                <a:solidFill>
                  <a:srgbClr val="F010E5"/>
                </a:solidFill>
                <a:latin typeface="Verdana" panose="22635452340000000000" pitchFamily="2"/>
              </a:rPr>
              <a:t>onglet</a:t>
            </a:r>
            <a:r>
              <a:rPr lang="fr-FR" sz="2450" b="1" spc="0">
                <a:solidFill>
                  <a:srgbClr val="0C1A9D"/>
                </a:solidFill>
                <a:latin typeface="Verdana" panose="22635452340000000000" pitchFamily="2"/>
              </a:rPr>
              <a:t> « nous contacter »</a:t>
            </a:r>
            <a:r>
              <a:rPr lang="fr-FR" sz="2550" b="1" spc="50">
                <a:solidFill>
                  <a:srgbClr val="F010E5"/>
                </a:solidFill>
                <a:latin typeface="Verdana" panose="22635452340000000000" pitchFamily="2"/>
              </a:rPr>
              <a:t> pour obtenir les </a:t>
            </a:r>
          </a:p>
          <a:p>
            <a:pPr marL="77724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550" b="1" spc="0">
                <a:solidFill>
                  <a:srgbClr val="F010E5"/>
                </a:solidFill>
                <a:latin typeface="Verdana" panose="22635452340000000000" pitchFamily="2"/>
              </a:rPr>
              <a:t>coordonnées de l'agence la plus proche </a:t>
            </a:r>
          </a:p>
          <a:p>
            <a:pPr marL="777240" marR="0" indent="274320" algn="l">
              <a:lnSpc>
                <a:spcPct val="95999"/>
              </a:lnSpc>
              <a:spcBef>
                <a:spcPts val="180"/>
              </a:spcBef>
              <a:spcAft>
                <a:spcPts val="5970"/>
              </a:spcAft>
              <a:buFont typeface="Symbol"/>
              <a:buChar char="-"/>
            </a:pPr>
            <a:r>
              <a:rPr lang="fr-FR" sz="2550" b="1" spc="-25">
                <a:solidFill>
                  <a:srgbClr val="F010E5"/>
                </a:solidFill>
                <a:latin typeface="Verdana" panose="22635452340000000000" pitchFamily="2"/>
              </a:rPr>
              <a:t>pour consulter l'offre FNAR/UFR et accéder au tableau des garanties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Espace réservé du texte 207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sp>
        <p:nvSpPr>
          <p:cNvPr id="209" name="Espace réservé du texte 208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sp>
        <p:nvSpPr>
          <p:cNvPr id="214" name="Espace réservé du texte 213"/>
          <p:cNvSpPr>
            <a:spLocks noGrp="1"/>
          </p:cNvSpPr>
          <p:nvPr>
            <p:ph type="body" idx="10"/>
          </p:nvPr>
        </p:nvSpPr>
        <p:spPr>
          <a:xfrm>
            <a:off x="212090" y="1367155"/>
            <a:ext cx="11569700" cy="51155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182880" marR="0" indent="0" algn="l">
              <a:lnSpc>
                <a:spcPct val="84479"/>
              </a:lnSpc>
              <a:spcAft>
                <a:spcPts val="0"/>
              </a:spcAft>
            </a:pPr>
            <a:r>
              <a:rPr lang="fr-FR" sz="3200" b="1" spc="50">
                <a:solidFill>
                  <a:srgbClr val="0C1A9D"/>
                </a:solidFill>
                <a:latin typeface="Arial" panose="22635452340000000000" pitchFamily="2"/>
              </a:rPr>
              <a:t>Comment souscrire ? </a:t>
            </a:r>
          </a:p>
          <a:p>
            <a:pPr marL="137160" marR="0" indent="0" algn="l">
              <a:lnSpc>
                <a:spcPct val="81599"/>
              </a:lnSpc>
              <a:spcBef>
                <a:spcPts val="3240"/>
              </a:spcBef>
              <a:spcAft>
                <a:spcPts val="0"/>
              </a:spcAft>
            </a:pPr>
            <a:r>
              <a:rPr lang="fr-FR" sz="2900" b="1" spc="150">
                <a:solidFill>
                  <a:srgbClr val="0C1A9D"/>
                </a:solidFill>
                <a:latin typeface="Arial Narrow" panose="22635452340000000000" pitchFamily="2"/>
              </a:rPr>
              <a:t>Adhérent d'une association affiliée à la FNAR </a:t>
            </a:r>
          </a:p>
          <a:p>
            <a:pPr marL="0" marR="228600" indent="0" algn="r">
              <a:lnSpc>
                <a:spcPct val="95999"/>
              </a:lnSpc>
              <a:spcBef>
                <a:spcPts val="1440"/>
              </a:spcBef>
              <a:spcAft>
                <a:spcPts val="0"/>
              </a:spcAft>
            </a:pPr>
            <a:r>
              <a:rPr lang="fr-FR" sz="2450" b="1" spc="100">
                <a:solidFill>
                  <a:srgbClr val="F010E5"/>
                </a:solidFill>
                <a:latin typeface="Tahoma" panose="22635452340000000000" pitchFamily="2"/>
              </a:rPr>
              <a:t>- auprès des agences Mutualia en justifiant de son appartenance à la </a:t>
            </a:r>
          </a:p>
          <a:p>
            <a:pPr marL="822960" marR="0" indent="0" algn="l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fr-FR" sz="2450" b="1" spc="10">
                <a:solidFill>
                  <a:srgbClr val="F010E5"/>
                </a:solidFill>
                <a:latin typeface="Tahoma" panose="22635452340000000000" pitchFamily="2"/>
              </a:rPr>
              <a:t>FNAR (à l'aide de l'attestation mise en ligne sur le site) </a:t>
            </a:r>
          </a:p>
          <a:p>
            <a:pPr marL="182880" marR="0" indent="0" algn="l">
              <a:lnSpc>
                <a:spcPct val="95999"/>
              </a:lnSpc>
              <a:spcBef>
                <a:spcPts val="2700"/>
              </a:spcBef>
              <a:spcAft>
                <a:spcPts val="16195"/>
              </a:spcAft>
            </a:pPr>
            <a:r>
              <a:rPr lang="fr-FR" sz="2900" b="1" spc="150">
                <a:solidFill>
                  <a:srgbClr val="0C1A9D"/>
                </a:solidFill>
                <a:latin typeface="Arial Narrow" panose="22635452340000000000" pitchFamily="2"/>
              </a:rPr>
              <a:t>Non adhérent :</a:t>
            </a:r>
            <a:r>
              <a:rPr lang="fr-FR" sz="2700" b="1" spc="200">
                <a:solidFill>
                  <a:srgbClr val="F010E5"/>
                </a:solidFill>
                <a:latin typeface="Tahoma" panose="22635452340000000000" pitchFamily="2"/>
              </a:rPr>
              <a:t> même process après adhésion à « Seniors France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idx="10"/>
          </p:nvPr>
        </p:nvSpPr>
        <p:spPr>
          <a:xfrm>
            <a:off x="8792210" y="217805"/>
            <a:ext cx="2779395" cy="239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r">
              <a:lnSpc>
                <a:spcPct val="95999"/>
              </a:lnSpc>
              <a:spcAft>
                <a:spcPts val="0"/>
              </a:spcAft>
            </a:pPr>
            <a:r>
              <a:rPr lang="fr-FR" sz="1550" b="1" spc="-90">
                <a:solidFill>
                  <a:srgbClr val="0C1A9D"/>
                </a:solidFill>
                <a:latin typeface="Tahoma" panose="22635452340000000000" pitchFamily="2"/>
              </a:rPr>
              <a:t>Partenariat FNAR / MUTUALIA 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idx="10"/>
          </p:nvPr>
        </p:nvSpPr>
        <p:spPr>
          <a:xfrm>
            <a:off x="326390" y="6475730"/>
            <a:ext cx="11346815" cy="239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54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4 </a:t>
            </a:r>
          </a:p>
        </p:txBody>
      </p:sp>
      <p:sp>
        <p:nvSpPr>
          <p:cNvPr id="29" name="Espace réservé du texte 28"/>
          <p:cNvSpPr>
            <a:spLocks noGrp="1"/>
          </p:cNvSpPr>
          <p:nvPr>
            <p:ph type="body" idx="10"/>
          </p:nvPr>
        </p:nvSpPr>
        <p:spPr>
          <a:xfrm>
            <a:off x="304800" y="285115"/>
            <a:ext cx="6370320" cy="12039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7000"/>
              </a:lnSpc>
              <a:spcAft>
                <a:spcPts val="0"/>
              </a:spcAft>
            </a:pPr>
            <a:r>
              <a:rPr lang="fr-FR" sz="12900" spc="3140">
                <a:solidFill>
                  <a:srgbClr val="307348"/>
                </a:solidFill>
                <a:latin typeface="Bookman Old Style" panose="22635452340000000000" pitchFamily="2"/>
              </a:rPr>
              <a:t>e</a:t>
            </a:r>
            <a:r>
              <a:rPr lang="fr-FR" sz="2600" spc="3090">
                <a:solidFill>
                  <a:srgbClr val="307348"/>
                </a:solidFill>
                <a:latin typeface="Arial" panose="22635452340000000000" pitchFamily="2"/>
              </a:rPr>
              <a:t>utuatia </a:t>
            </a:r>
          </a:p>
          <a:p>
            <a:pPr marL="0" marR="0" indent="0" algn="r">
              <a:lnSpc>
                <a:spcPct val="95999"/>
              </a:lnSpc>
              <a:spcBef>
                <a:spcPts val="0"/>
              </a:spcBef>
              <a:spcAft>
                <a:spcPts val="540"/>
              </a:spcAft>
            </a:pPr>
            <a:r>
              <a:rPr lang="fr-FR" sz="1300" b="1" spc="30">
                <a:solidFill>
                  <a:srgbClr val="307348"/>
                </a:solidFill>
                <a:latin typeface="Tahoma" panose="22635452340000000000" pitchFamily="2"/>
              </a:rPr>
              <a:t>EtiFre </a:t>
            </a:r>
            <a:r>
              <a:rPr lang="fr-FR" sz="1200" i="1" spc="80">
                <a:solidFill>
                  <a:srgbClr val="307348"/>
                </a:solidFill>
                <a:latin typeface="Arial" panose="22635452340000000000" pitchFamily="2"/>
              </a:rPr>
              <a:t>elobts, c</a:t>
            </a:r>
            <a:r>
              <a:rPr lang="fr-FR" sz="1200" i="1" spc="30" baseline="30000">
                <a:solidFill>
                  <a:srgbClr val="307348"/>
                </a:solidFill>
                <a:latin typeface="Arial" panose="22635452340000000000" pitchFamily="2"/>
              </a:rPr>
              <a:t>j</a:t>
            </a:r>
            <a:r>
              <a:rPr lang="fr-FR" sz="1200" i="1" spc="80">
                <a:solidFill>
                  <a:srgbClr val="307348"/>
                </a:solidFill>
                <a:latin typeface="Arial" panose="22635452340000000000" pitchFamily="2"/>
              </a:rPr>
              <a:t>esi- fitekiatik, </a:t>
            </a:r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0"/>
          </p:nvPr>
        </p:nvSpPr>
        <p:spPr>
          <a:xfrm>
            <a:off x="304800" y="1489075"/>
            <a:ext cx="10083800" cy="39300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8620" rIns="0" bIns="0" anchor="t">
            <a:normAutofit fontScale="80000"/>
          </a:bodyPr>
          <a:lstStyle/>
          <a:p>
            <a:pPr marL="91440" marR="0" indent="0" algn="l">
              <a:lnSpc>
                <a:spcPct val="81599"/>
              </a:lnSpc>
              <a:spcAft>
                <a:spcPts val="0"/>
              </a:spcAft>
            </a:pPr>
            <a:r>
              <a:rPr lang="fr-FR" sz="2700" b="1" spc="170">
                <a:solidFill>
                  <a:srgbClr val="0C1A9D"/>
                </a:solidFill>
                <a:latin typeface="Tahoma" panose="22635452340000000000" pitchFamily="2"/>
              </a:rPr>
              <a:t>Des contrats collectifs </a:t>
            </a:r>
          </a:p>
          <a:p>
            <a:pPr marL="1783080" marR="0" indent="0" algn="l">
              <a:lnSpc>
                <a:spcPct val="81599"/>
              </a:lnSpc>
              <a:spcBef>
                <a:spcPts val="3240"/>
              </a:spcBef>
              <a:spcAft>
                <a:spcPts val="0"/>
              </a:spcAft>
            </a:pPr>
            <a:r>
              <a:rPr lang="fr-FR" sz="2700" b="1" spc="190">
                <a:solidFill>
                  <a:srgbClr val="0C1A9D"/>
                </a:solidFill>
                <a:latin typeface="Tahoma" panose="22635452340000000000" pitchFamily="2"/>
              </a:rPr>
              <a:t>à adhésion facultative </a:t>
            </a:r>
          </a:p>
          <a:p>
            <a:pPr marL="3703320" marR="0" indent="0" algn="l">
              <a:lnSpc>
                <a:spcPct val="95999"/>
              </a:lnSpc>
              <a:spcBef>
                <a:spcPts val="2880"/>
              </a:spcBef>
              <a:spcAft>
                <a:spcPts val="0"/>
              </a:spcAft>
            </a:pPr>
            <a:r>
              <a:rPr lang="fr-FR" sz="2700" b="1" spc="180">
                <a:solidFill>
                  <a:srgbClr val="0C1A9D"/>
                </a:solidFill>
                <a:latin typeface="Tahoma" panose="22635452340000000000" pitchFamily="2"/>
              </a:rPr>
              <a:t>construits par des retraités </a:t>
            </a:r>
          </a:p>
          <a:p>
            <a:pPr marL="0" marR="91440" indent="0" algn="r">
              <a:lnSpc>
                <a:spcPct val="95999"/>
              </a:lnSpc>
              <a:spcBef>
                <a:spcPts val="2340"/>
              </a:spcBef>
              <a:spcAft>
                <a:spcPts val="7020"/>
              </a:spcAft>
            </a:pPr>
            <a:r>
              <a:rPr lang="fr-FR" sz="2700" b="1" spc="150">
                <a:solidFill>
                  <a:srgbClr val="0C1A9D"/>
                </a:solidFill>
                <a:latin typeface="Tahoma" panose="22635452340000000000" pitchFamily="2"/>
              </a:rPr>
              <a:t>pour les retraités ... </a:t>
            </a:r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0"/>
          </p:nvPr>
        </p:nvSpPr>
        <p:spPr>
          <a:xfrm>
            <a:off x="304800" y="5419090"/>
            <a:ext cx="10083800" cy="10642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0000"/>
          </a:bodyPr>
          <a:lstStyle/>
          <a:p>
            <a:pPr marL="45720" marR="0" indent="0" algn="l">
              <a:lnSpc>
                <a:spcPct val="95999"/>
              </a:lnSpc>
              <a:spcAft>
                <a:spcPts val="4320"/>
              </a:spcAft>
              <a:tabLst>
                <a:tab pos="9686290" algn="r"/>
              </a:tabLst>
            </a:pPr>
            <a:r>
              <a:rPr lang="fr-FR" sz="2700" b="1" spc="170">
                <a:solidFill>
                  <a:srgbClr val="0C1A9D"/>
                </a:solidFill>
                <a:latin typeface="Tahoma" panose="22635452340000000000" pitchFamily="2"/>
              </a:rPr>
              <a:t>Trois formules</a:t>
            </a:r>
            <a:r>
              <a:rPr lang="fr-FR" sz="3100" b="1" spc="120">
                <a:solidFill>
                  <a:srgbClr val="F9B303"/>
                </a:solidFill>
                <a:latin typeface="Arial" panose="22635452340000000000" pitchFamily="2"/>
              </a:rPr>
              <a:t> FNAR 100 FNAR 150 </a:t>
            </a:r>
            <a:r>
              <a:rPr lang="fr-FR" sz="3100" b="1" spc="50">
                <a:solidFill>
                  <a:srgbClr val="F9B303"/>
                </a:solidFill>
                <a:latin typeface="Arial" panose="22635452340000000000" pitchFamily="2"/>
              </a:rPr>
              <a:t>FNAR 300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Espace réservé du texte 52"/>
          <p:cNvSpPr>
            <a:spLocks noGrp="1"/>
          </p:cNvSpPr>
          <p:nvPr>
            <p:ph type="body" idx="10"/>
          </p:nvPr>
        </p:nvSpPr>
        <p:spPr>
          <a:xfrm>
            <a:off x="32321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58" name="Espace réservé du texte 57"/>
          <p:cNvSpPr>
            <a:spLocks noGrp="1"/>
          </p:cNvSpPr>
          <p:nvPr>
            <p:ph type="body" idx="10"/>
          </p:nvPr>
        </p:nvSpPr>
        <p:spPr>
          <a:xfrm>
            <a:off x="323215" y="1359535"/>
            <a:ext cx="11868785" cy="51238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9144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2850" b="1" spc="280">
                <a:solidFill>
                  <a:srgbClr val="0C1A9D"/>
                </a:solidFill>
                <a:latin typeface="Tahoma" panose="22635452340000000000" pitchFamily="2"/>
              </a:rPr>
              <a:t>Les garanties comprises </a:t>
            </a:r>
          </a:p>
          <a:p>
            <a:pPr marL="685800" marR="0" indent="27432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20">
                <a:solidFill>
                  <a:srgbClr val="0C1A9D"/>
                </a:solidFill>
                <a:latin typeface="Tahoma" panose="22635452340000000000" pitchFamily="2"/>
              </a:rPr>
              <a:t>Soins courants (médecine de ville) </a:t>
            </a:r>
          </a:p>
          <a:p>
            <a:pPr marL="685800" marR="0" indent="274320" algn="l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20">
                <a:solidFill>
                  <a:srgbClr val="0C1A9D"/>
                </a:solidFill>
                <a:latin typeface="Tahoma" panose="22635452340000000000" pitchFamily="2"/>
              </a:rPr>
              <a:t>Hospitalisation </a:t>
            </a:r>
          </a:p>
          <a:p>
            <a:pPr marL="685800" marR="0" indent="27432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60">
                <a:solidFill>
                  <a:srgbClr val="0C1A9D"/>
                </a:solidFill>
                <a:latin typeface="Tahoma" panose="22635452340000000000" pitchFamily="2"/>
              </a:rPr>
              <a:t>Optique </a:t>
            </a:r>
          </a:p>
          <a:p>
            <a:pPr marL="685800" marR="0" indent="274320" algn="l">
              <a:lnSpc>
                <a:spcPct val="79679"/>
              </a:lnSpc>
              <a:spcBef>
                <a:spcPts val="108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29">
                <a:solidFill>
                  <a:srgbClr val="0C1A9D"/>
                </a:solidFill>
                <a:latin typeface="Tahoma" panose="22635452340000000000" pitchFamily="2"/>
              </a:rPr>
              <a:t>Dentaire </a:t>
            </a:r>
          </a:p>
          <a:p>
            <a:pPr marL="685800" marR="0" indent="274320" algn="l">
              <a:lnSpc>
                <a:spcPct val="80639"/>
              </a:lnSpc>
              <a:spcBef>
                <a:spcPts val="108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29">
                <a:solidFill>
                  <a:srgbClr val="0C1A9D"/>
                </a:solidFill>
                <a:latin typeface="Tahoma" panose="22635452340000000000" pitchFamily="2"/>
              </a:rPr>
              <a:t>Aides auditives </a:t>
            </a:r>
          </a:p>
          <a:p>
            <a:pPr marL="685800" marR="0" indent="274320" algn="l">
              <a:lnSpc>
                <a:spcPct val="81599"/>
              </a:lnSpc>
              <a:spcBef>
                <a:spcPts val="126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50">
                <a:solidFill>
                  <a:srgbClr val="0C1A9D"/>
                </a:solidFill>
                <a:latin typeface="Tahoma" panose="22635452340000000000" pitchFamily="2"/>
              </a:rPr>
              <a:t>Cures thermales </a:t>
            </a:r>
          </a:p>
          <a:p>
            <a:pPr marL="685800" marR="0" indent="274320" algn="l">
              <a:lnSpc>
                <a:spcPct val="81599"/>
              </a:lnSpc>
              <a:spcBef>
                <a:spcPts val="108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29">
                <a:solidFill>
                  <a:srgbClr val="0C1A9D"/>
                </a:solidFill>
                <a:latin typeface="Tahoma" panose="22635452340000000000" pitchFamily="2"/>
              </a:rPr>
              <a:t>Prévention </a:t>
            </a:r>
          </a:p>
          <a:p>
            <a:pPr marL="0" marR="114300" indent="0" algn="r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fr-FR" sz="2850" b="1" spc="200">
                <a:solidFill>
                  <a:srgbClr val="0C1A9D"/>
                </a:solidFill>
                <a:latin typeface="Tahoma" panose="22635452340000000000" pitchFamily="2"/>
              </a:rPr>
              <a:t>- Assistance et services (réseau de soins et Mutualia Assistance) </a:t>
            </a:r>
          </a:p>
          <a:p>
            <a:pPr marL="685800" marR="0" indent="0" algn="l">
              <a:lnSpc>
                <a:spcPct val="95999"/>
              </a:lnSpc>
              <a:spcBef>
                <a:spcPts val="900"/>
              </a:spcBef>
              <a:spcAft>
                <a:spcPts val="720"/>
              </a:spcAft>
            </a:pPr>
            <a:r>
              <a:rPr lang="fr-FR" sz="2400" b="1" spc="0">
                <a:solidFill>
                  <a:srgbClr val="FF0000"/>
                </a:solidFill>
                <a:latin typeface="Verdana" panose="22635452340000000000" pitchFamily="2"/>
              </a:rPr>
              <a:t>ajoutée au 01/01/2021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Espace réservé du texte 60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62" name="Espace réservé du texte 61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63" name="Espace réservé du texte 62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68" name="Espace réservé du texte 67"/>
          <p:cNvSpPr>
            <a:spLocks noGrp="1"/>
          </p:cNvSpPr>
          <p:nvPr>
            <p:ph type="body" idx="10"/>
          </p:nvPr>
        </p:nvSpPr>
        <p:spPr>
          <a:xfrm>
            <a:off x="218440" y="1591310"/>
            <a:ext cx="11557000" cy="15055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182880" marR="0" indent="0" algn="l">
              <a:lnSpc>
                <a:spcPct val="95999"/>
              </a:lnSpc>
              <a:spcAft>
                <a:spcPts val="0"/>
              </a:spcAft>
              <a:tabLst>
                <a:tab pos="6581775" algn="r"/>
              </a:tabLst>
            </a:pPr>
            <a:r>
              <a:rPr lang="fr-FR" sz="3050" b="1" spc="-20">
                <a:solidFill>
                  <a:srgbClr val="0C1A9D"/>
                </a:solidFill>
                <a:latin typeface="Tahoma" panose="22635452340000000000" pitchFamily="2"/>
              </a:rPr>
              <a:t>La taxation </a:t>
            </a:r>
            <a:r>
              <a:rPr lang="fr-FR" sz="3050" b="1" spc="0">
                <a:solidFill>
                  <a:srgbClr val="0C1A9D"/>
                </a:solidFill>
                <a:latin typeface="Tahoma" panose="22635452340000000000" pitchFamily="2"/>
              </a:rPr>
              <a:t>13,27 % dont </a:t>
            </a:r>
          </a:p>
          <a:p>
            <a:pPr marL="777240" marR="0" indent="0" algn="l">
              <a:lnSpc>
                <a:spcPct val="95999"/>
              </a:lnSpc>
              <a:spcBef>
                <a:spcPts val="2160"/>
              </a:spcBef>
              <a:spcAft>
                <a:spcPts val="1980"/>
              </a:spcAft>
              <a:tabLst>
                <a:tab pos="5670550" algn="r"/>
              </a:tabLst>
            </a:pPr>
            <a:r>
              <a:rPr lang="fr-FR" sz="3050" b="1" spc="0">
                <a:solidFill>
                  <a:srgbClr val="0C1A9D"/>
                </a:solidFill>
                <a:latin typeface="Tahoma" panose="22635452340000000000" pitchFamily="2"/>
              </a:rPr>
              <a:t>TSA </a:t>
            </a:r>
            <a:r>
              <a:rPr lang="fr-FR" sz="3050" b="1" spc="250">
                <a:solidFill>
                  <a:srgbClr val="0C1A9D"/>
                </a:solidFill>
                <a:latin typeface="Tahoma" panose="22635452340000000000" pitchFamily="2"/>
              </a:rPr>
              <a:t>6,27 </a:t>
            </a:r>
          </a:p>
        </p:txBody>
      </p:sp>
      <p:sp>
        <p:nvSpPr>
          <p:cNvPr id="69" name="Espace réservé du texte 68"/>
          <p:cNvSpPr>
            <a:spLocks noGrp="1"/>
          </p:cNvSpPr>
          <p:nvPr>
            <p:ph type="body" idx="10"/>
          </p:nvPr>
        </p:nvSpPr>
        <p:spPr>
          <a:xfrm>
            <a:off x="218440" y="3096895"/>
            <a:ext cx="11557000" cy="7067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3060"/>
              </a:spcAft>
            </a:pPr>
            <a:r>
              <a:rPr lang="fr-FR" sz="1700" b="1" spc="-50">
                <a:solidFill>
                  <a:srgbClr val="0C1A9D"/>
                </a:solidFill>
                <a:latin typeface="Tahoma" panose="22635452340000000000" pitchFamily="2"/>
              </a:rPr>
              <a:t>(Taxe de Solidarité Additionnelle - ex CMU-C) </a:t>
            </a:r>
          </a:p>
        </p:txBody>
      </p:sp>
      <p:sp>
        <p:nvSpPr>
          <p:cNvPr id="70" name="Espace réservé du texte 69"/>
          <p:cNvSpPr>
            <a:spLocks noGrp="1"/>
          </p:cNvSpPr>
          <p:nvPr>
            <p:ph type="body" idx="10"/>
          </p:nvPr>
        </p:nvSpPr>
        <p:spPr>
          <a:xfrm>
            <a:off x="218440" y="3803650"/>
            <a:ext cx="11557000" cy="6648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777240" marR="0" indent="0" algn="l">
              <a:lnSpc>
                <a:spcPct val="95999"/>
              </a:lnSpc>
              <a:spcAft>
                <a:spcPts val="1080"/>
              </a:spcAft>
              <a:tabLst>
                <a:tab pos="5670550" algn="r"/>
              </a:tabLst>
            </a:pPr>
            <a:r>
              <a:rPr lang="fr-FR" sz="3050" b="1" spc="100">
                <a:solidFill>
                  <a:srgbClr val="0C1A9D"/>
                </a:solidFill>
                <a:latin typeface="Tahoma" panose="22635452340000000000" pitchFamily="2"/>
              </a:rPr>
              <a:t>TSCA </a:t>
            </a:r>
            <a:r>
              <a:rPr lang="fr-FR" sz="3050" b="1" spc="250">
                <a:solidFill>
                  <a:srgbClr val="0C1A9D"/>
                </a:solidFill>
                <a:latin typeface="Tahoma" panose="22635452340000000000" pitchFamily="2"/>
              </a:rPr>
              <a:t>7,00 </a:t>
            </a:r>
          </a:p>
        </p:txBody>
      </p:sp>
      <p:sp>
        <p:nvSpPr>
          <p:cNvPr id="71" name="Espace réservé du texte 70"/>
          <p:cNvSpPr>
            <a:spLocks noGrp="1"/>
          </p:cNvSpPr>
          <p:nvPr>
            <p:ph type="body" idx="10"/>
          </p:nvPr>
        </p:nvSpPr>
        <p:spPr>
          <a:xfrm>
            <a:off x="218440" y="4468495"/>
            <a:ext cx="11557000" cy="1970405"/>
          </a:xfrm>
          <a:prstGeom prst="rect">
            <a:avLst/>
          </a:prstGeom>
          <a:noFill/>
          <a:ln w="12700" cmpd="sng">
            <a:solidFill>
              <a:srgbClr val="000000"/>
            </a:solidFill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77724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700" b="1" spc="-60">
                <a:solidFill>
                  <a:srgbClr val="0C1A9D"/>
                </a:solidFill>
                <a:latin typeface="Tahoma" panose="22635452340000000000" pitchFamily="2"/>
              </a:rPr>
              <a:t>(taxe spéciale sur les conventions d'Assurance) </a:t>
            </a:r>
          </a:p>
          <a:p>
            <a:pPr marL="3063240" marR="0" indent="0" algn="l">
              <a:lnSpc>
                <a:spcPct val="95999"/>
              </a:lnSpc>
              <a:spcBef>
                <a:spcPts val="3960"/>
              </a:spcBef>
              <a:spcAft>
                <a:spcPts val="0"/>
              </a:spcAft>
            </a:pPr>
            <a:r>
              <a:rPr lang="fr-FR" sz="2700" b="1" spc="70">
                <a:solidFill>
                  <a:srgbClr val="F010E5"/>
                </a:solidFill>
                <a:latin typeface="Tahoma" panose="22635452340000000000" pitchFamily="2"/>
              </a:rPr>
              <a:t>Pas de taxation supplémentaire de </a:t>
            </a:r>
          </a:p>
          <a:p>
            <a:pPr marL="201168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700" b="1" spc="100">
                <a:solidFill>
                  <a:srgbClr val="F010E5"/>
                </a:solidFill>
                <a:latin typeface="Tahoma" panose="22635452340000000000" pitchFamily="2"/>
              </a:rPr>
              <a:t>7 % pour les contrats dits « non responsables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Espace réservé du texte 73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75" name="Espace réservé du texte 74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80" name="Espace réservé du texte 79"/>
          <p:cNvSpPr>
            <a:spLocks noGrp="1"/>
          </p:cNvSpPr>
          <p:nvPr>
            <p:ph type="body" idx="10"/>
          </p:nvPr>
        </p:nvSpPr>
        <p:spPr>
          <a:xfrm>
            <a:off x="106680" y="1426845"/>
            <a:ext cx="11868785" cy="5056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0000"/>
          </a:bodyPr>
          <a:lstStyle/>
          <a:p>
            <a:pPr marL="0" marR="0" indent="0" algn="l">
              <a:lnSpc>
                <a:spcPct val="81599"/>
              </a:lnSpc>
              <a:spcAft>
                <a:spcPts val="0"/>
              </a:spcAft>
              <a:tabLst>
                <a:tab pos="6004560" algn="r"/>
              </a:tabLst>
            </a:pPr>
            <a:r>
              <a:rPr lang="fr-FR" sz="3500" b="1" spc="-70">
                <a:solidFill>
                  <a:srgbClr val="F9B200"/>
                </a:solidFill>
                <a:latin typeface="Arial" panose="22635452340000000000" pitchFamily="2"/>
              </a:rPr>
              <a:t>FNAR el OC</a:t>
            </a:r>
            <a:r>
              <a:rPr lang="fr-FR" sz="100" b="1" spc="-20">
                <a:solidFill>
                  <a:srgbClr val="0C1A9D"/>
                </a:solidFill>
                <a:latin typeface="Verdana" panose="22635452340000000000" pitchFamily="2"/>
              </a:rPr>
              <a:t> </a:t>
            </a:r>
            <a:r>
              <a:rPr lang="fr-FR" sz="2400" b="1" spc="30">
                <a:solidFill>
                  <a:srgbClr val="0C1A9D"/>
                </a:solidFill>
                <a:latin typeface="Verdana" panose="22635452340000000000" pitchFamily="2"/>
              </a:rPr>
              <a:t>(8 % des souscriptions) </a:t>
            </a:r>
          </a:p>
          <a:p>
            <a:pPr marL="914400" marR="0" indent="0" algn="l">
              <a:lnSpc>
                <a:spcPct val="95999"/>
              </a:lnSpc>
              <a:spcBef>
                <a:spcPts val="2340"/>
              </a:spcBef>
              <a:spcAft>
                <a:spcPts val="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Contrat d'entrée de gamme. </a:t>
            </a:r>
          </a:p>
          <a:p>
            <a:pPr marL="0" marR="0" indent="0" algn="r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</a:pPr>
            <a:r>
              <a:rPr lang="fr-FR" sz="2900" b="1" spc="160">
                <a:solidFill>
                  <a:srgbClr val="0C1A9D"/>
                </a:solidFill>
                <a:latin typeface="Arial Narrow" panose="22635452340000000000" pitchFamily="2"/>
              </a:rPr>
              <a:t>Une couverture de bon niveau pour des retraités qui ont de faibles </a:t>
            </a:r>
          </a:p>
          <a:p>
            <a:pPr marL="914400" marR="0" indent="0" algn="l">
              <a:lnSpc>
                <a:spcPts val="2000"/>
              </a:lnSpc>
              <a:spcBef>
                <a:spcPts val="1440"/>
              </a:spcBef>
              <a:spcAft>
                <a:spcPts val="0"/>
              </a:spcAft>
            </a:pPr>
            <a:r>
              <a:rPr lang="fr-FR" sz="2900" b="1" spc="50">
                <a:solidFill>
                  <a:srgbClr val="0C1A9D"/>
                </a:solidFill>
                <a:latin typeface="Arial Narrow" panose="22635452340000000000" pitchFamily="2"/>
              </a:rPr>
              <a:t>ressources. </a:t>
            </a:r>
          </a:p>
          <a:p>
            <a:pPr marL="914400" marR="0" indent="0" algn="l">
              <a:lnSpc>
                <a:spcPct val="95999"/>
              </a:lnSpc>
              <a:spcBef>
                <a:spcPts val="2160"/>
              </a:spcBef>
              <a:spcAft>
                <a:spcPts val="0"/>
              </a:spcAft>
            </a:pPr>
            <a:r>
              <a:rPr lang="fr-FR" sz="2900" b="1" spc="150">
                <a:solidFill>
                  <a:srgbClr val="0C1A9D"/>
                </a:solidFill>
                <a:latin typeface="Arial Narrow" panose="22635452340000000000" pitchFamily="2"/>
              </a:rPr>
              <a:t>Favorable pour les adhérents </a:t>
            </a:r>
          </a:p>
          <a:p>
            <a:pPr marL="0" marR="182880" indent="0" algn="r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- qui résident dans des zones où les tarifs des professionnels </a:t>
            </a:r>
          </a:p>
          <a:p>
            <a:pPr marL="182880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900" b="1" spc="50">
                <a:solidFill>
                  <a:srgbClr val="0C1A9D"/>
                </a:solidFill>
                <a:latin typeface="Arial Narrow" panose="22635452340000000000" pitchFamily="2"/>
              </a:rPr>
              <a:t>sont plus faibles </a:t>
            </a:r>
          </a:p>
          <a:p>
            <a:pPr marL="0" marR="137160" indent="0" algn="r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- ou qui recherchent des praticiens et des lieux de soins sans </a:t>
            </a:r>
          </a:p>
          <a:p>
            <a:pPr marL="1828800" marR="0" indent="0" algn="l">
              <a:lnSpc>
                <a:spcPct val="95999"/>
              </a:lnSpc>
              <a:spcBef>
                <a:spcPts val="180"/>
              </a:spcBef>
              <a:spcAft>
                <a:spcPts val="900"/>
              </a:spcAft>
            </a:pPr>
            <a:r>
              <a:rPr lang="fr-FR" sz="2900" b="1" spc="110">
                <a:solidFill>
                  <a:srgbClr val="0C1A9D"/>
                </a:solidFill>
                <a:latin typeface="Arial Narrow" panose="22635452340000000000" pitchFamily="2"/>
              </a:rPr>
              <a:t>dépassement d'honoraires.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Espace réservé du texte 82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84" name="Espace réservé du texte 83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89" name="Espace réservé du texte 88"/>
          <p:cNvSpPr>
            <a:spLocks noGrp="1"/>
          </p:cNvSpPr>
          <p:nvPr>
            <p:ph type="body" idx="10"/>
          </p:nvPr>
        </p:nvSpPr>
        <p:spPr>
          <a:xfrm>
            <a:off x="107950" y="1960245"/>
            <a:ext cx="11564620" cy="45231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91440" marR="0" indent="0" algn="l">
              <a:lnSpc>
                <a:spcPct val="82559"/>
              </a:lnSpc>
              <a:spcAft>
                <a:spcPts val="0"/>
              </a:spcAft>
            </a:pPr>
            <a:r>
              <a:rPr lang="fr-FR" sz="3500" b="1" spc="140">
                <a:solidFill>
                  <a:srgbClr val="F9B200"/>
                </a:solidFill>
                <a:latin typeface="Arial" panose="22635452340000000000" pitchFamily="2"/>
              </a:rPr>
              <a:t>FNAR 150</a:t>
            </a:r>
            <a:r>
              <a:rPr lang="fr-FR" sz="2500" b="1" spc="140">
                <a:solidFill>
                  <a:srgbClr val="0C1A9D"/>
                </a:solidFill>
                <a:latin typeface="Arial Narrow" panose="22635452340000000000" pitchFamily="2"/>
              </a:rPr>
              <a:t> (67 % des souscriptions) </a:t>
            </a:r>
          </a:p>
          <a:p>
            <a:pPr marL="0" marR="0" indent="0" algn="l">
              <a:lnSpc>
                <a:spcPct val="95999"/>
              </a:lnSpc>
              <a:spcBef>
                <a:spcPts val="1440"/>
              </a:spcBef>
              <a:spcAft>
                <a:spcPts val="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Contrat de milieu de gamme. </a:t>
            </a:r>
          </a:p>
          <a:p>
            <a:pPr marL="0" marR="0" indent="0" algn="l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</a:pPr>
            <a:r>
              <a:rPr lang="fr-FR" sz="2900" b="1" spc="140">
                <a:solidFill>
                  <a:srgbClr val="0C1A9D"/>
                </a:solidFill>
                <a:latin typeface="Arial Narrow" panose="22635452340000000000" pitchFamily="2"/>
              </a:rPr>
              <a:t>Combinaison d'un large accès aux soins (avec ou sans dépassement) </a:t>
            </a:r>
          </a:p>
          <a:p>
            <a:pPr marL="0" marR="0" indent="0" algn="l">
              <a:lnSpc>
                <a:spcPct val="81599"/>
              </a:lnSpc>
              <a:spcBef>
                <a:spcPts val="900"/>
              </a:spcBef>
              <a:spcAft>
                <a:spcPts val="0"/>
              </a:spcAft>
            </a:pPr>
            <a:r>
              <a:rPr lang="fr-FR" sz="2900" b="1" spc="140">
                <a:solidFill>
                  <a:srgbClr val="0C1A9D"/>
                </a:solidFill>
                <a:latin typeface="Arial Narrow" panose="22635452340000000000" pitchFamily="2"/>
              </a:rPr>
              <a:t>et à « tarifs maîtrisés » </a:t>
            </a:r>
          </a:p>
          <a:p>
            <a:pPr marL="3291840" marR="0" indent="0" algn="l">
              <a:lnSpc>
                <a:spcPct val="95999"/>
              </a:lnSpc>
              <a:spcBef>
                <a:spcPts val="2700"/>
              </a:spcBef>
              <a:spcAft>
                <a:spcPts val="1188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Le meilleur rapport qualité/prix !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Espace réservé du texte 91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93" name="Espace réservé du texte 92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98" name="Espace réservé du texte 97"/>
          <p:cNvSpPr>
            <a:spLocks noGrp="1"/>
          </p:cNvSpPr>
          <p:nvPr>
            <p:ph type="body" idx="10"/>
          </p:nvPr>
        </p:nvSpPr>
        <p:spPr>
          <a:xfrm>
            <a:off x="95250" y="1521460"/>
            <a:ext cx="11880215" cy="4961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0" indent="0" algn="l">
              <a:lnSpc>
                <a:spcPct val="95999"/>
              </a:lnSpc>
              <a:spcAft>
                <a:spcPts val="0"/>
              </a:spcAft>
              <a:tabLst>
                <a:tab pos="6195695" algn="r"/>
              </a:tabLst>
            </a:pPr>
            <a:r>
              <a:rPr lang="fr-FR" sz="3500" b="1" spc="110">
                <a:solidFill>
                  <a:srgbClr val="F9B200"/>
                </a:solidFill>
                <a:latin typeface="Arial" panose="22635452340000000000" pitchFamily="2"/>
              </a:rPr>
              <a:t>FNAR 300</a:t>
            </a:r>
            <a:r>
              <a:rPr lang="fr-FR" sz="100" b="1" spc="110">
                <a:solidFill>
                  <a:srgbClr val="0C1A9D"/>
                </a:solidFill>
                <a:latin typeface="Arial Narrow" panose="22635452340000000000" pitchFamily="2"/>
              </a:rPr>
              <a:t> </a:t>
            </a:r>
            <a:r>
              <a:rPr lang="fr-FR" sz="2500" b="1" spc="120">
                <a:solidFill>
                  <a:srgbClr val="0C1A9D"/>
                </a:solidFill>
                <a:latin typeface="Arial Narrow" panose="22635452340000000000" pitchFamily="2"/>
              </a:rPr>
              <a:t>(25 % des souscriptions) </a:t>
            </a:r>
          </a:p>
          <a:p>
            <a:pPr marL="0" marR="0" indent="0" algn="l">
              <a:lnSpc>
                <a:spcPct val="95999"/>
              </a:lnSpc>
              <a:spcBef>
                <a:spcPts val="1440"/>
              </a:spcBef>
              <a:spcAft>
                <a:spcPts val="0"/>
              </a:spcAft>
            </a:pPr>
            <a:r>
              <a:rPr lang="fr-FR" sz="2900" b="1" spc="155">
                <a:solidFill>
                  <a:srgbClr val="0C1A9D"/>
                </a:solidFill>
                <a:latin typeface="Arial Narrow" panose="22635452340000000000" pitchFamily="2"/>
              </a:rPr>
              <a:t>Couverture « sécurité », le choix d'une couverture élevée pour ceux qui </a:t>
            </a:r>
          </a:p>
          <a:p>
            <a:pPr marL="0" marR="0" indent="0" algn="l">
              <a:lnSpc>
                <a:spcPct val="95999"/>
              </a:lnSpc>
              <a:spcBef>
                <a:spcPts val="180"/>
              </a:spcBef>
              <a:spcAft>
                <a:spcPts val="0"/>
              </a:spcAft>
            </a:pPr>
            <a:r>
              <a:rPr lang="fr-FR" sz="2900" b="1" spc="120">
                <a:solidFill>
                  <a:srgbClr val="0C1A9D"/>
                </a:solidFill>
                <a:latin typeface="Arial Narrow" panose="22635452340000000000" pitchFamily="2"/>
              </a:rPr>
              <a:t>sont prêts à la payer. </a:t>
            </a:r>
          </a:p>
          <a:p>
            <a:pPr marL="0" marR="0" indent="0" algn="l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</a:pPr>
            <a:r>
              <a:rPr lang="fr-FR" sz="2900" b="1" spc="140">
                <a:solidFill>
                  <a:srgbClr val="0C1A9D"/>
                </a:solidFill>
                <a:latin typeface="Arial Narrow" panose="22635452340000000000" pitchFamily="2"/>
              </a:rPr>
              <a:t>N'est pas une couverture « frais réels ». </a:t>
            </a:r>
          </a:p>
          <a:p>
            <a:pPr marL="0" marR="0" indent="0" algn="ctr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</a:pPr>
            <a:r>
              <a:rPr lang="fr-FR" sz="2900" b="1" spc="125">
                <a:solidFill>
                  <a:srgbClr val="0C1A9D"/>
                </a:solidFill>
                <a:latin typeface="Arial Narrow" panose="22635452340000000000" pitchFamily="2"/>
              </a:rPr>
              <a:t>Concerne ceux qui résident ou consultent dans les zones urbaines ou les </a:t>
            </a:r>
          </a:p>
          <a:p>
            <a:pPr marL="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tarifs médicaux et les tarifs des professionnels sont élevés </a:t>
            </a:r>
          </a:p>
          <a:p>
            <a:pPr marL="0" marR="0" indent="0" algn="l">
              <a:lnSpc>
                <a:spcPct val="95999"/>
              </a:lnSpc>
              <a:spcBef>
                <a:spcPts val="180"/>
              </a:spcBef>
              <a:spcAft>
                <a:spcPts val="8460"/>
              </a:spcAft>
            </a:pPr>
            <a:r>
              <a:rPr lang="fr-FR" sz="2900" b="1" spc="110">
                <a:solidFill>
                  <a:srgbClr val="0C1A9D"/>
                </a:solidFill>
                <a:latin typeface="Arial Narrow" panose="22635452340000000000" pitchFamily="2"/>
              </a:rPr>
              <a:t>(dépassements d'honoraires)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Espace réservé du texte 100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02" name="Espace réservé du texte 101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07" name="Espace réservé du texte 106"/>
          <p:cNvSpPr>
            <a:spLocks noGrp="1"/>
          </p:cNvSpPr>
          <p:nvPr>
            <p:ph type="body" idx="10"/>
          </p:nvPr>
        </p:nvSpPr>
        <p:spPr>
          <a:xfrm>
            <a:off x="43180" y="1649095"/>
            <a:ext cx="11880215" cy="48342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50" b="1" spc="160">
                <a:solidFill>
                  <a:srgbClr val="0C1A9D"/>
                </a:solidFill>
                <a:latin typeface="Arial Narrow" panose="22635452340000000000" pitchFamily="2"/>
              </a:rPr>
              <a:t>Ces trois formules se déclinent également dans les trois </a:t>
            </a:r>
          </a:p>
          <a:p>
            <a:pPr marL="4572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050" b="1" spc="200">
                <a:solidFill>
                  <a:srgbClr val="0C1A9D"/>
                </a:solidFill>
                <a:latin typeface="Arial Narrow" panose="22635452340000000000" pitchFamily="2"/>
              </a:rPr>
              <a:t>départements sous régime local « Alsace-Moselle </a:t>
            </a:r>
          </a:p>
          <a:p>
            <a:pPr marL="4983480" marR="0" indent="0" algn="l">
              <a:lnSpc>
                <a:spcPct val="80639"/>
              </a:lnSpc>
              <a:spcBef>
                <a:spcPts val="3420"/>
              </a:spcBef>
              <a:spcAft>
                <a:spcPts val="0"/>
              </a:spcAft>
            </a:pPr>
            <a:r>
              <a:rPr lang="fr-FR" sz="3000" b="1" spc="0">
                <a:solidFill>
                  <a:srgbClr val="F010E5"/>
                </a:solidFill>
                <a:latin typeface="Arial Narrow" panose="22635452340000000000" pitchFamily="2"/>
              </a:rPr>
              <a:t>IMPORTANT </a:t>
            </a:r>
          </a:p>
          <a:p>
            <a:pPr marL="45720" marR="0" indent="0" algn="l">
              <a:lnSpc>
                <a:spcPct val="95999"/>
              </a:lnSpc>
              <a:spcBef>
                <a:spcPts val="3240"/>
              </a:spcBef>
              <a:spcAft>
                <a:spcPts val="0"/>
              </a:spcAft>
            </a:pPr>
            <a:r>
              <a:rPr lang="fr-FR" sz="3050" b="1" spc="150">
                <a:solidFill>
                  <a:srgbClr val="0C1A9D"/>
                </a:solidFill>
                <a:latin typeface="Arial Narrow" panose="22635452340000000000" pitchFamily="2"/>
              </a:rPr>
              <a:t>Chacun des niveaux est équilibré, </a:t>
            </a:r>
          </a:p>
          <a:p>
            <a:pPr marL="4572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3050" b="1" spc="170">
                <a:solidFill>
                  <a:srgbClr val="0C1A9D"/>
                </a:solidFill>
                <a:latin typeface="Arial Narrow" panose="22635452340000000000" pitchFamily="2"/>
              </a:rPr>
              <a:t>Pas de mutualisation et de consolidation entre les niveaux, </a:t>
            </a:r>
          </a:p>
          <a:p>
            <a:pPr marL="0" marR="0" indent="0" algn="ctr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3050" b="1" spc="170">
                <a:solidFill>
                  <a:srgbClr val="0C1A9D"/>
                </a:solidFill>
                <a:latin typeface="Arial Narrow" panose="22635452340000000000" pitchFamily="2"/>
              </a:rPr>
              <a:t>Augmentation des tarifs différenciée, qui tient compte des résultats </a:t>
            </a:r>
          </a:p>
          <a:p>
            <a:pPr marL="45720" marR="0" indent="0" algn="l">
              <a:lnSpc>
                <a:spcPct val="95999"/>
              </a:lnSpc>
              <a:spcBef>
                <a:spcPts val="360"/>
              </a:spcBef>
              <a:spcAft>
                <a:spcPts val="5580"/>
              </a:spcAft>
            </a:pPr>
            <a:r>
              <a:rPr lang="fr-FR" sz="3050" b="1" spc="40">
                <a:solidFill>
                  <a:srgbClr val="0C1A9D"/>
                </a:solidFill>
                <a:latin typeface="Arial Narrow" panose="22635452340000000000" pitchFamily="2"/>
              </a:rPr>
              <a:t>techniques.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Espace réservé du texte 125"/>
          <p:cNvSpPr>
            <a:spLocks noGrp="1"/>
          </p:cNvSpPr>
          <p:nvPr>
            <p:ph type="body" idx="10"/>
          </p:nvPr>
        </p:nvSpPr>
        <p:spPr>
          <a:xfrm>
            <a:off x="215265" y="6475730"/>
            <a:ext cx="1134681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27" name="Espace réservé du texte 126"/>
          <p:cNvSpPr>
            <a:spLocks noGrp="1"/>
          </p:cNvSpPr>
          <p:nvPr>
            <p:ph type="body" idx="10"/>
          </p:nvPr>
        </p:nvSpPr>
        <p:spPr>
          <a:xfrm>
            <a:off x="215265" y="6475730"/>
            <a:ext cx="1134681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32" name="Espace réservé du texte 131"/>
          <p:cNvSpPr>
            <a:spLocks noGrp="1"/>
          </p:cNvSpPr>
          <p:nvPr>
            <p:ph type="body" idx="10"/>
          </p:nvPr>
        </p:nvSpPr>
        <p:spPr>
          <a:xfrm>
            <a:off x="105410" y="1444625"/>
            <a:ext cx="11569700" cy="50387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27432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250" b="1" spc="160">
                <a:solidFill>
                  <a:srgbClr val="0C1A9D"/>
                </a:solidFill>
                <a:latin typeface="Arial Narrow" panose="22635452340000000000" pitchFamily="2"/>
              </a:rPr>
              <a:t>Avec Mutualia, une évolution des tarifs maîtrisée </a:t>
            </a:r>
          </a:p>
          <a:p>
            <a:pPr marL="2103120" marR="0" indent="0" algn="l">
              <a:lnSpc>
                <a:spcPct val="95999"/>
              </a:lnSpc>
              <a:spcBef>
                <a:spcPts val="2160"/>
              </a:spcBef>
              <a:spcAft>
                <a:spcPts val="0"/>
              </a:spcAft>
              <a:tabLst>
                <a:tab pos="5494020" algn="l"/>
                <a:tab pos="7322820" algn="l"/>
                <a:tab pos="10379710" algn="r"/>
              </a:tabLst>
            </a:pPr>
            <a:r>
              <a:rPr lang="fr-FR" sz="2050" b="1" spc="0">
                <a:solidFill>
                  <a:srgbClr val="FFC000"/>
                </a:solidFill>
                <a:latin typeface="Tahoma" panose="22635452340000000000" pitchFamily="2"/>
              </a:rPr>
              <a:t>2017 et 2018 </a:t>
            </a:r>
            <a:r>
              <a:rPr lang="fr-FR" sz="2750" b="1" spc="-20">
                <a:solidFill>
                  <a:srgbClr val="FFC000"/>
                </a:solidFill>
                <a:latin typeface="Tahoma" panose="22635452340000000000" pitchFamily="2"/>
              </a:rPr>
              <a:t>2019 </a:t>
            </a:r>
            <a:r>
              <a:rPr lang="fr-FR" sz="2750" b="1" spc="0">
                <a:solidFill>
                  <a:srgbClr val="FFC000"/>
                </a:solidFill>
                <a:latin typeface="Tahoma" panose="22635452340000000000" pitchFamily="2"/>
              </a:rPr>
              <a:t>2020 2021(*) </a:t>
            </a:r>
          </a:p>
          <a:p>
            <a:pPr marL="0" marR="0" indent="0" algn="l">
              <a:lnSpc>
                <a:spcPct val="95999"/>
              </a:lnSpc>
              <a:spcBef>
                <a:spcPts val="2880"/>
              </a:spcBef>
              <a:spcAft>
                <a:spcPts val="0"/>
              </a:spcAft>
              <a:tabLst>
                <a:tab pos="2741295" algn="l"/>
                <a:tab pos="5670550" algn="l"/>
                <a:tab pos="7322820" algn="l"/>
                <a:tab pos="10074910" algn="r"/>
              </a:tabLst>
            </a:pPr>
            <a:r>
              <a:rPr lang="fr-FR" sz="2750" b="1" spc="0">
                <a:solidFill>
                  <a:srgbClr val="FFC000"/>
                </a:solidFill>
                <a:latin typeface="Tahoma" panose="22635452340000000000" pitchFamily="2"/>
              </a:rPr>
              <a:t>100</a:t>
            </a:r>
            <a:r>
              <a:rPr lang="fr-FR" sz="100" b="1" spc="0">
                <a:solidFill>
                  <a:srgbClr val="0C1A9D"/>
                </a:solidFill>
                <a:latin typeface="Verdana" panose="22635452340000000000" pitchFamily="2"/>
              </a:rPr>
              <a:t>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0% </a:t>
            </a:r>
            <a:r>
              <a:rPr lang="fr-FR" sz="2750" b="1" spc="-110">
                <a:solidFill>
                  <a:srgbClr val="0C1A9D"/>
                </a:solidFill>
                <a:latin typeface="Verdana" panose="22635452340000000000" pitchFamily="2"/>
              </a:rPr>
              <a:t>2,26 %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</a:t>
            </a:r>
          </a:p>
          <a:p>
            <a:pPr marL="0" marR="0" indent="0" algn="l">
              <a:lnSpc>
                <a:spcPct val="95999"/>
              </a:lnSpc>
              <a:spcBef>
                <a:spcPts val="2340"/>
              </a:spcBef>
              <a:spcAft>
                <a:spcPts val="0"/>
              </a:spcAft>
              <a:tabLst>
                <a:tab pos="2741295" algn="l"/>
                <a:tab pos="5494020" algn="l"/>
                <a:tab pos="7322820" algn="l"/>
                <a:tab pos="10074910" algn="r"/>
              </a:tabLst>
            </a:pPr>
            <a:r>
              <a:rPr lang="fr-FR" sz="2750" b="1" spc="0">
                <a:solidFill>
                  <a:srgbClr val="FFC000"/>
                </a:solidFill>
                <a:latin typeface="Tahoma" panose="22635452340000000000" pitchFamily="2"/>
              </a:rPr>
              <a:t>150</a:t>
            </a:r>
            <a:r>
              <a:rPr lang="fr-FR" sz="100" b="1" spc="0">
                <a:solidFill>
                  <a:srgbClr val="0C1A9D"/>
                </a:solidFill>
                <a:latin typeface="Verdana" panose="22635452340000000000" pitchFamily="2"/>
              </a:rPr>
              <a:t>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</a:t>
            </a:r>
            <a:r>
              <a:rPr lang="fr-FR" sz="2750" b="1" spc="-120">
                <a:solidFill>
                  <a:srgbClr val="0C1A9D"/>
                </a:solidFill>
                <a:latin typeface="Verdana" panose="22635452340000000000" pitchFamily="2"/>
              </a:rPr>
              <a:t>1,68% </a:t>
            </a:r>
            <a:r>
              <a:rPr lang="fr-FR" sz="2750" b="1" spc="-110">
                <a:solidFill>
                  <a:srgbClr val="0C1A9D"/>
                </a:solidFill>
                <a:latin typeface="Verdana" panose="22635452340000000000" pitchFamily="2"/>
              </a:rPr>
              <a:t>2,62 %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</a:t>
            </a:r>
          </a:p>
          <a:p>
            <a:pPr marL="0" marR="0" indent="0" algn="l">
              <a:lnSpc>
                <a:spcPct val="95999"/>
              </a:lnSpc>
              <a:spcBef>
                <a:spcPts val="2520"/>
              </a:spcBef>
              <a:spcAft>
                <a:spcPts val="0"/>
              </a:spcAft>
              <a:tabLst>
                <a:tab pos="2741295" algn="l"/>
                <a:tab pos="5494020" algn="l"/>
                <a:tab pos="7322820" algn="l"/>
                <a:tab pos="10074910" algn="r"/>
              </a:tabLst>
            </a:pPr>
            <a:r>
              <a:rPr lang="fr-FR" sz="2750" b="1" spc="0">
                <a:solidFill>
                  <a:srgbClr val="FFC000"/>
                </a:solidFill>
                <a:latin typeface="Tahoma" panose="22635452340000000000" pitchFamily="2"/>
              </a:rPr>
              <a:t>300</a:t>
            </a:r>
            <a:r>
              <a:rPr lang="fr-FR" sz="100" b="1" spc="0">
                <a:solidFill>
                  <a:srgbClr val="0C1A9D"/>
                </a:solidFill>
                <a:latin typeface="Verdana" panose="22635452340000000000" pitchFamily="2"/>
              </a:rPr>
              <a:t>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</a:t>
            </a:r>
            <a:r>
              <a:rPr lang="fr-FR" sz="2750" b="1" spc="-80">
                <a:solidFill>
                  <a:srgbClr val="0C1A9D"/>
                </a:solidFill>
                <a:latin typeface="Verdana" panose="22635452340000000000" pitchFamily="2"/>
              </a:rPr>
              <a:t>3,98% </a:t>
            </a:r>
            <a:r>
              <a:rPr lang="fr-FR" sz="2750" b="1" spc="-110">
                <a:solidFill>
                  <a:srgbClr val="0C1A9D"/>
                </a:solidFill>
                <a:latin typeface="Verdana" panose="22635452340000000000" pitchFamily="2"/>
              </a:rPr>
              <a:t>3,61 %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</a:t>
            </a:r>
          </a:p>
          <a:p>
            <a:pPr marL="1965960" marR="0" indent="0" algn="l">
              <a:lnSpc>
                <a:spcPct val="95999"/>
              </a:lnSpc>
              <a:spcBef>
                <a:spcPts val="1980"/>
              </a:spcBef>
              <a:spcAft>
                <a:spcPts val="6840"/>
              </a:spcAft>
            </a:pPr>
            <a:r>
              <a:rPr lang="fr-FR" sz="2750" b="1" spc="-10">
                <a:solidFill>
                  <a:srgbClr val="0C1A9D"/>
                </a:solidFill>
                <a:latin typeface="Verdana" panose="22635452340000000000" pitchFamily="2"/>
              </a:rPr>
              <a:t>(*) + </a:t>
            </a:r>
            <a:r>
              <a:rPr lang="fr-FR" sz="2700" b="1" spc="40">
                <a:solidFill>
                  <a:srgbClr val="0C1A9D"/>
                </a:solidFill>
                <a:latin typeface="Arial" panose="22635452340000000000" pitchFamily="2"/>
              </a:rPr>
              <a:t>environ 0,50 €/mois pour la garantie assistance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3" r:id="rId9"/>
    <p:sldLayoutId id="2147483664" r:id="rId10"/>
    <p:sldLayoutId id="2147483665" r:id="rId11"/>
    <p:sldLayoutId id="2147483666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374775" y="332105"/>
            <a:ext cx="831850" cy="753110"/>
          </a:xfrm>
          <a:prstGeom prst="rect">
            <a:avLst/>
          </a:prstGeom>
        </p:spPr>
      </p:pic>
      <p:pic>
        <p:nvPicPr>
          <p:cNvPr id="10" name="Image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1380490" y="2929255"/>
            <a:ext cx="9147175" cy="2776855"/>
          </a:xfrm>
          <a:prstGeom prst="rect">
            <a:avLst/>
          </a:prstGeom>
        </p:spPr>
      </p:pic>
      <p:graphicFrame>
        <p:nvGraphicFramePr>
          <p:cNvPr id="6" name="table 6"/>
          <p:cNvGraphicFramePr>
            <a:graphicFrameLocks noGrp="1"/>
          </p:cNvGraphicFramePr>
          <p:nvPr/>
        </p:nvGraphicFramePr>
        <p:xfrm>
          <a:off x="1158240" y="292100"/>
          <a:ext cx="9867900" cy="802005"/>
        </p:xfrm>
        <a:graphic>
          <a:graphicData uri="http://schemas.openxmlformats.org/drawingml/2006/table">
            <a:tbl>
              <a:tblPr/>
              <a:tblGrid>
                <a:gridCol w="1048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9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2005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2440" marR="0" indent="0" algn="l">
                        <a:lnSpc>
                          <a:spcPct val="79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150" b="1" spc="800">
                          <a:solidFill>
                            <a:srgbClr val="FFFFFF"/>
                          </a:solidFill>
                          <a:latin typeface="Arial Narrow" panose="22635452340000000000" pitchFamily="2"/>
                        </a:rPr>
                        <a:t>Fédération Nationale </a:t>
                      </a:r>
                    </a:p>
                    <a:p>
                      <a:pPr marL="472440" marR="0" indent="0" algn="l">
                        <a:lnSpc>
                          <a:spcPct val="73919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fr-FR" sz="3150" b="1" spc="800">
                          <a:solidFill>
                            <a:srgbClr val="FFFFFF"/>
                          </a:solidFill>
                          <a:latin typeface="Arial Narrow" panose="22635452340000000000" pitchFamily="2"/>
                        </a:rPr>
                        <a:t>des Associations de Retraités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Espace réservé du texte 7"/>
          <p:cNvSpPr>
            <a:spLocks noGrp="1"/>
          </p:cNvSpPr>
          <p:nvPr>
            <p:ph type="body" idx="10"/>
          </p:nvPr>
        </p:nvSpPr>
        <p:spPr>
          <a:xfrm>
            <a:off x="1158240" y="1414145"/>
            <a:ext cx="9867900" cy="1515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25780" rIns="0" bIns="0" anchor="t">
            <a:normAutofit fontScale="97500"/>
          </a:bodyPr>
          <a:lstStyle/>
          <a:p>
            <a:pPr marL="0" marR="0" indent="0" algn="ctr">
              <a:lnSpc>
                <a:spcPct val="95999"/>
              </a:lnSpc>
              <a:spcAft>
                <a:spcPts val="3240"/>
              </a:spcAft>
            </a:pPr>
            <a:r>
              <a:rPr lang="fr-FR" sz="3350" b="1" spc="100">
                <a:solidFill>
                  <a:srgbClr val="0C1A9D"/>
                </a:solidFill>
                <a:latin typeface="Tahoma" panose="22635452340000000000" pitchFamily="2"/>
              </a:rPr>
              <a:t>Partenariat complémentaire Santé 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6150610" y="3288665"/>
            <a:ext cx="3712845" cy="956945"/>
          </a:xfrm>
          <a:prstGeom prst="rect">
            <a:avLst/>
          </a:prstGeom>
          <a:solidFill>
            <a:srgbClr val="F4BE44"/>
          </a:solidFill>
          <a:ln w="0" cmpd="sng">
            <a:noFill/>
            <a:prstDash val="solid"/>
          </a:ln>
        </p:spPr>
        <p:txBody>
          <a:bodyPr vert="horz" lIns="0" tIns="0" rIns="0" bIns="0" anchor="t">
            <a:normAutofit fontScale="25000" lnSpcReduction="20000"/>
          </a:bodyPr>
          <a:lstStyle/>
          <a:p>
            <a:pPr marL="0" marR="0" indent="0" algn="ctr">
              <a:lnSpc>
                <a:spcPts val="3800"/>
              </a:lnSpc>
              <a:spcAft>
                <a:spcPts val="0"/>
              </a:spcAft>
            </a:pPr>
            <a:r>
              <a:rPr lang="fr-FR" sz="3400" b="1" spc="120">
                <a:solidFill>
                  <a:srgbClr val="FFFFFF"/>
                </a:solidFill>
                <a:latin typeface="Arial" panose="22635452340000000000" pitchFamily="2"/>
              </a:rPr>
              <a:t>MUTUALIA SANTÉ </a:t>
            </a:r>
          </a:p>
          <a:p>
            <a:pPr marL="0" marR="0" indent="0" algn="l">
              <a:lnSpc>
                <a:spcPts val="3000"/>
              </a:lnSpc>
              <a:spcBef>
                <a:spcPts val="900"/>
              </a:spcBef>
              <a:spcAft>
                <a:spcPts val="0"/>
              </a:spcAft>
            </a:pPr>
            <a:r>
              <a:rPr lang="fr-FR" sz="3400" b="1" spc="0">
                <a:solidFill>
                  <a:srgbClr val="FFFFFF"/>
                </a:solidFill>
                <a:latin typeface="Arial" panose="22635452340000000000" pitchFamily="2"/>
              </a:rPr>
              <a:t>FNAR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135" name="Espace réservé du texte 134"/>
          <p:cNvSpPr>
            <a:spLocks noGrp="1"/>
          </p:cNvSpPr>
          <p:nvPr>
            <p:ph type="body" idx="10"/>
          </p:nvPr>
        </p:nvSpPr>
        <p:spPr>
          <a:xfrm>
            <a:off x="215265" y="6475730"/>
            <a:ext cx="1134681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36" name="Espace réservé du texte 135"/>
          <p:cNvSpPr>
            <a:spLocks noGrp="1"/>
          </p:cNvSpPr>
          <p:nvPr>
            <p:ph type="body" idx="10"/>
          </p:nvPr>
        </p:nvSpPr>
        <p:spPr>
          <a:xfrm>
            <a:off x="215265" y="6475730"/>
            <a:ext cx="1134681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39" name="Espace réservé du texte 138"/>
          <p:cNvSpPr>
            <a:spLocks noGrp="1"/>
          </p:cNvSpPr>
          <p:nvPr>
            <p:ph type="body" idx="10"/>
          </p:nvPr>
        </p:nvSpPr>
        <p:spPr>
          <a:xfrm>
            <a:off x="1344295" y="215900"/>
            <a:ext cx="10337800" cy="18719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22860" indent="0" algn="r">
              <a:lnSpc>
                <a:spcPct val="95999"/>
              </a:lnSpc>
              <a:spcAft>
                <a:spcPts val="12420"/>
              </a:spcAft>
            </a:pPr>
            <a:r>
              <a:rPr lang="fr-FR" sz="1550" b="1" spc="-30">
                <a:solidFill>
                  <a:srgbClr val="0C1A9D"/>
                </a:solidFill>
                <a:latin typeface="Tahoma" panose="22635452340000000000" pitchFamily="2"/>
              </a:rPr>
              <a:t>Partenariat FNAR / MUTUALIA </a:t>
            </a:r>
          </a:p>
        </p:txBody>
      </p:sp>
      <p:sp>
        <p:nvSpPr>
          <p:cNvPr id="140" name="Espace réservé du texte 139"/>
          <p:cNvSpPr>
            <a:spLocks noGrp="1"/>
          </p:cNvSpPr>
          <p:nvPr>
            <p:ph type="body" idx="10"/>
          </p:nvPr>
        </p:nvSpPr>
        <p:spPr>
          <a:xfrm>
            <a:off x="1344295" y="2087880"/>
            <a:ext cx="10337800" cy="43954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50" b="1" spc="70">
                <a:solidFill>
                  <a:srgbClr val="0C1A9D"/>
                </a:solidFill>
                <a:latin typeface="Tahoma" panose="22635452340000000000" pitchFamily="2"/>
              </a:rPr>
              <a:t>Pour les tarifs mensuels seulement 2 tranches d'âge </a:t>
            </a:r>
          </a:p>
          <a:p>
            <a:pPr marL="2011680" marR="0" indent="0" algn="l">
              <a:lnSpc>
                <a:spcPct val="80639"/>
              </a:lnSpc>
              <a:spcBef>
                <a:spcPts val="4680"/>
              </a:spcBef>
              <a:spcAft>
                <a:spcPts val="0"/>
              </a:spcAft>
            </a:pPr>
            <a:r>
              <a:rPr lang="fr-FR" sz="2750" b="1" spc="60">
                <a:solidFill>
                  <a:srgbClr val="0C1A9D"/>
                </a:solidFill>
                <a:latin typeface="Tahoma" panose="22635452340000000000" pitchFamily="2"/>
              </a:rPr>
              <a:t>Moins 70 ans et Plus de 70 ans </a:t>
            </a:r>
          </a:p>
          <a:p>
            <a:pPr marL="1371600" marR="0" indent="0" algn="l">
              <a:lnSpc>
                <a:spcPct val="95999"/>
              </a:lnSpc>
              <a:spcBef>
                <a:spcPts val="4500"/>
              </a:spcBef>
              <a:spcAft>
                <a:spcPts val="0"/>
              </a:spcAft>
            </a:pPr>
            <a:r>
              <a:rPr lang="fr-FR" sz="2700" b="1" spc="80">
                <a:solidFill>
                  <a:srgbClr val="FF0000"/>
                </a:solidFill>
                <a:latin typeface="Tahoma" panose="22635452340000000000" pitchFamily="2"/>
              </a:rPr>
              <a:t>Des économies régulièrement constatées </a:t>
            </a:r>
          </a:p>
          <a:p>
            <a:pPr marL="3520440" marR="0" indent="0" algn="l">
              <a:lnSpc>
                <a:spcPct val="81599"/>
              </a:lnSpc>
              <a:spcBef>
                <a:spcPts val="1080"/>
              </a:spcBef>
              <a:spcAft>
                <a:spcPts val="0"/>
              </a:spcAft>
            </a:pPr>
            <a:r>
              <a:rPr lang="fr-FR" sz="2700" b="1" spc="100">
                <a:solidFill>
                  <a:srgbClr val="FF0000"/>
                </a:solidFill>
                <a:latin typeface="Tahoma" panose="22635452340000000000" pitchFamily="2"/>
              </a:rPr>
              <a:t>de 300 à 600 € </a:t>
            </a:r>
          </a:p>
          <a:p>
            <a:pPr marL="2743200" marR="0" indent="0" algn="l">
              <a:lnSpc>
                <a:spcPct val="95999"/>
              </a:lnSpc>
              <a:spcBef>
                <a:spcPts val="900"/>
              </a:spcBef>
              <a:spcAft>
                <a:spcPts val="7200"/>
              </a:spcAft>
            </a:pPr>
            <a:r>
              <a:rPr lang="fr-FR" sz="2700" b="1" spc="100">
                <a:solidFill>
                  <a:srgbClr val="FF0000"/>
                </a:solidFill>
                <a:latin typeface="Tahoma" panose="22635452340000000000" pitchFamily="2"/>
              </a:rPr>
              <a:t>par an et par personne !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143" name="Espace réservé du texte 142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sp>
        <p:nvSpPr>
          <p:cNvPr id="144" name="Espace réservé du texte 143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graphicFrame>
        <p:nvGraphicFramePr>
          <p:cNvPr id="147" name="table 147"/>
          <p:cNvGraphicFramePr>
            <a:graphicFrameLocks noGrp="1"/>
          </p:cNvGraphicFramePr>
          <p:nvPr/>
        </p:nvGraphicFramePr>
        <p:xfrm>
          <a:off x="212090" y="215900"/>
          <a:ext cx="11569700" cy="918210"/>
        </p:xfrm>
        <a:graphic>
          <a:graphicData uri="http://schemas.openxmlformats.org/drawingml/2006/table">
            <a:tbl>
              <a:tblPr/>
              <a:tblGrid>
                <a:gridCol w="87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821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9" name="Espace réservé du texte 148"/>
          <p:cNvSpPr>
            <a:spLocks noGrp="1"/>
          </p:cNvSpPr>
          <p:nvPr>
            <p:ph type="body" idx="10"/>
          </p:nvPr>
        </p:nvSpPr>
        <p:spPr>
          <a:xfrm>
            <a:off x="212090" y="1591310"/>
            <a:ext cx="11569700" cy="48920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22860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50" b="1" spc="200">
                <a:solidFill>
                  <a:srgbClr val="0C1A9D"/>
                </a:solidFill>
                <a:latin typeface="Tahoma" panose="22635452340000000000" pitchFamily="2"/>
              </a:rPr>
              <a:t>Les garanties optionnelles </a:t>
            </a:r>
          </a:p>
          <a:p>
            <a:pPr marL="2971800" marR="0" indent="0" algn="l">
              <a:lnSpc>
                <a:spcPct val="81599"/>
              </a:lnSpc>
              <a:spcBef>
                <a:spcPts val="2880"/>
              </a:spcBef>
              <a:spcAft>
                <a:spcPts val="0"/>
              </a:spcAft>
            </a:pPr>
            <a:r>
              <a:rPr lang="fr-FR" sz="3050" b="1" spc="200">
                <a:solidFill>
                  <a:srgbClr val="0C1A9D"/>
                </a:solidFill>
                <a:latin typeface="Tahoma" panose="22635452340000000000" pitchFamily="2"/>
              </a:rPr>
              <a:t>Forfaits Bien-être et Prévention </a:t>
            </a:r>
          </a:p>
          <a:p>
            <a:pPr marL="822960" marR="0" indent="0" algn="l">
              <a:lnSpc>
                <a:spcPct val="95999"/>
              </a:lnSpc>
              <a:spcBef>
                <a:spcPts val="2880"/>
              </a:spcBef>
              <a:spcAft>
                <a:spcPts val="0"/>
              </a:spcAft>
            </a:pPr>
            <a:r>
              <a:rPr lang="fr-FR" sz="2900" b="1" spc="40">
                <a:solidFill>
                  <a:srgbClr val="F010E5"/>
                </a:solidFill>
                <a:latin typeface="Arial" panose="22635452340000000000" pitchFamily="2"/>
              </a:rPr>
              <a:t>prise en charge les dépenses supplémentaires peu ou pas </a:t>
            </a:r>
          </a:p>
          <a:p>
            <a:pPr marL="82296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900" b="1" spc="50">
                <a:solidFill>
                  <a:srgbClr val="F010E5"/>
                </a:solidFill>
                <a:latin typeface="Arial" panose="22635452340000000000" pitchFamily="2"/>
              </a:rPr>
              <a:t>remboursées par le régime obligatoire </a:t>
            </a:r>
          </a:p>
          <a:p>
            <a:pPr marL="182880" marR="0" indent="0" algn="l">
              <a:lnSpc>
                <a:spcPct val="84479"/>
              </a:lnSpc>
              <a:spcBef>
                <a:spcPts val="4680"/>
              </a:spcBef>
              <a:spcAft>
                <a:spcPts val="0"/>
              </a:spcAft>
            </a:pPr>
            <a:r>
              <a:rPr lang="fr-FR" sz="2900" b="1" spc="50">
                <a:solidFill>
                  <a:srgbClr val="FF0000"/>
                </a:solidFill>
                <a:latin typeface="Arial" panose="22635452340000000000" pitchFamily="2"/>
              </a:rPr>
              <a:t>Notre conseil </a:t>
            </a:r>
          </a:p>
          <a:p>
            <a:pPr marL="1965960" marR="0" indent="0" algn="l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fr-FR" sz="2850" b="1" spc="130">
                <a:solidFill>
                  <a:srgbClr val="0C1A9D"/>
                </a:solidFill>
                <a:latin typeface="Arial Narrow" panose="22635452340000000000" pitchFamily="2"/>
              </a:rPr>
              <a:t>Les assurés peuvent rester leur propre assureur </a:t>
            </a:r>
          </a:p>
          <a:p>
            <a:pPr marL="3337560" marR="0" indent="0" algn="l">
              <a:lnSpc>
                <a:spcPct val="95999"/>
              </a:lnSpc>
              <a:spcBef>
                <a:spcPts val="0"/>
              </a:spcBef>
              <a:spcAft>
                <a:spcPts val="3240"/>
              </a:spcAft>
            </a:pPr>
            <a:r>
              <a:rPr lang="fr-FR" sz="2850" b="1" spc="130">
                <a:solidFill>
                  <a:srgbClr val="0C1A9D"/>
                </a:solidFill>
                <a:latin typeface="Arial Narrow" panose="22635452340000000000" pitchFamily="2"/>
              </a:rPr>
              <a:t>pour consulter un ostéopathe !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152" name="Espace réservé du texte 151"/>
          <p:cNvSpPr>
            <a:spLocks noGrp="1"/>
          </p:cNvSpPr>
          <p:nvPr>
            <p:ph type="body" idx="10"/>
          </p:nvPr>
        </p:nvSpPr>
        <p:spPr>
          <a:xfrm>
            <a:off x="212090" y="6475730"/>
            <a:ext cx="11569700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685800" marR="0" indent="0" algn="l">
              <a:lnSpc>
                <a:spcPct val="11423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53" name="Espace réservé du texte 152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sp>
        <p:nvSpPr>
          <p:cNvPr id="154" name="Espace réservé du texte 153"/>
          <p:cNvSpPr>
            <a:spLocks noGrp="1"/>
          </p:cNvSpPr>
          <p:nvPr>
            <p:ph type="body" idx="10"/>
          </p:nvPr>
        </p:nvSpPr>
        <p:spPr>
          <a:xfrm>
            <a:off x="212090" y="6475730"/>
            <a:ext cx="11569700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685800" marR="0" indent="0" algn="l">
              <a:lnSpc>
                <a:spcPct val="11423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graphicFrame>
        <p:nvGraphicFramePr>
          <p:cNvPr id="157" name="table 157"/>
          <p:cNvGraphicFramePr>
            <a:graphicFrameLocks noGrp="1"/>
          </p:cNvGraphicFramePr>
          <p:nvPr/>
        </p:nvGraphicFramePr>
        <p:xfrm>
          <a:off x="212090" y="215900"/>
          <a:ext cx="11569700" cy="911860"/>
        </p:xfrm>
        <a:graphic>
          <a:graphicData uri="http://schemas.openxmlformats.org/drawingml/2006/table">
            <a:tbl>
              <a:tblPr/>
              <a:tblGrid>
                <a:gridCol w="87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86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9" name="Espace réservé du texte 158"/>
          <p:cNvSpPr>
            <a:spLocks noGrp="1"/>
          </p:cNvSpPr>
          <p:nvPr>
            <p:ph type="body" idx="10"/>
          </p:nvPr>
        </p:nvSpPr>
        <p:spPr>
          <a:xfrm>
            <a:off x="212090" y="1447800"/>
            <a:ext cx="11569700" cy="50355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22860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00" b="1" spc="50">
                <a:solidFill>
                  <a:srgbClr val="0C1A9D"/>
                </a:solidFill>
                <a:latin typeface="Verdana" panose="22635452340000000000" pitchFamily="2"/>
              </a:rPr>
              <a:t>Une rare chance avec ce partenariat </a:t>
            </a:r>
          </a:p>
          <a:p>
            <a:pPr marL="0" marR="0" indent="0" algn="ctr">
              <a:lnSpc>
                <a:spcPct val="95999"/>
              </a:lnSpc>
              <a:spcBef>
                <a:spcPts val="2520"/>
              </a:spcBef>
              <a:spcAft>
                <a:spcPts val="0"/>
              </a:spcAft>
            </a:pPr>
            <a:r>
              <a:rPr lang="fr-FR" sz="3250" b="1" spc="170">
                <a:solidFill>
                  <a:srgbClr val="F010E5"/>
                </a:solidFill>
                <a:latin typeface="Arial Narrow" panose="22635452340000000000" pitchFamily="2"/>
              </a:rPr>
              <a:t>- nous négocions chaque année l'évolution tarifaire en </a:t>
            </a:r>
          </a:p>
          <a:p>
            <a:pPr marL="77724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3250" b="1" spc="130">
                <a:solidFill>
                  <a:srgbClr val="F010E5"/>
                </a:solidFill>
                <a:latin typeface="Arial Narrow" panose="22635452340000000000" pitchFamily="2"/>
              </a:rPr>
              <a:t>fonction des résultats techniques (P/C) </a:t>
            </a:r>
          </a:p>
          <a:p>
            <a:pPr marL="777240" marR="0" indent="0" algn="l">
              <a:lnSpc>
                <a:spcPct val="95999"/>
              </a:lnSpc>
              <a:spcBef>
                <a:spcPts val="3060"/>
              </a:spcBef>
              <a:spcAft>
                <a:spcPts val="0"/>
              </a:spcAft>
            </a:pPr>
            <a:r>
              <a:rPr lang="fr-FR" sz="3250" b="1" spc="140">
                <a:solidFill>
                  <a:srgbClr val="F010E5"/>
                </a:solidFill>
                <a:latin typeface="Arial Narrow" panose="22635452340000000000" pitchFamily="2"/>
              </a:rPr>
              <a:t>- pas de mutualisation entre les formules </a:t>
            </a:r>
          </a:p>
          <a:p>
            <a:pPr marL="502920" marR="0" indent="0" algn="l">
              <a:lnSpc>
                <a:spcPct val="95999"/>
              </a:lnSpc>
              <a:spcBef>
                <a:spcPts val="2880"/>
              </a:spcBef>
              <a:spcAft>
                <a:spcPts val="0"/>
              </a:spcAft>
            </a:pPr>
            <a:r>
              <a:rPr lang="fr-FR" sz="2700" b="1" spc="0">
                <a:solidFill>
                  <a:srgbClr val="0C1A9D"/>
                </a:solidFill>
                <a:latin typeface="Verdana" panose="22635452340000000000" pitchFamily="2"/>
              </a:rPr>
              <a:t>L'existence de ce partenariat a beaucoup compté dans l'obtention </a:t>
            </a:r>
          </a:p>
          <a:p>
            <a:pPr marL="2194560" marR="0" indent="0" algn="l">
              <a:lnSpc>
                <a:spcPct val="95999"/>
              </a:lnSpc>
              <a:spcBef>
                <a:spcPts val="360"/>
              </a:spcBef>
              <a:spcAft>
                <a:spcPts val="8460"/>
              </a:spcAft>
            </a:pPr>
            <a:r>
              <a:rPr lang="fr-FR" sz="2700" b="1" spc="20">
                <a:solidFill>
                  <a:srgbClr val="0C1A9D"/>
                </a:solidFill>
                <a:latin typeface="Verdana" panose="22635452340000000000" pitchFamily="2"/>
              </a:rPr>
              <a:t>du renouvellement de notre agrément Santé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171" name="Espace réservé du texte 170"/>
          <p:cNvSpPr>
            <a:spLocks noGrp="1"/>
          </p:cNvSpPr>
          <p:nvPr>
            <p:ph type="body" idx="10"/>
          </p:nvPr>
        </p:nvSpPr>
        <p:spPr>
          <a:xfrm>
            <a:off x="212090" y="6475730"/>
            <a:ext cx="11569700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685800" marR="0" indent="0" algn="l">
              <a:lnSpc>
                <a:spcPct val="11423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72" name="Espace réservé du texte 171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graphicFrame>
        <p:nvGraphicFramePr>
          <p:cNvPr id="175" name="table 175"/>
          <p:cNvGraphicFramePr>
            <a:graphicFrameLocks noGrp="1"/>
          </p:cNvGraphicFramePr>
          <p:nvPr/>
        </p:nvGraphicFramePr>
        <p:xfrm>
          <a:off x="212090" y="215900"/>
          <a:ext cx="11569700" cy="896620"/>
        </p:xfrm>
        <a:graphic>
          <a:graphicData uri="http://schemas.openxmlformats.org/drawingml/2006/table">
            <a:tbl>
              <a:tblPr/>
              <a:tblGrid>
                <a:gridCol w="87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662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7" name="Espace réservé du texte 176"/>
          <p:cNvSpPr>
            <a:spLocks noGrp="1"/>
          </p:cNvSpPr>
          <p:nvPr>
            <p:ph type="body" idx="10"/>
          </p:nvPr>
        </p:nvSpPr>
        <p:spPr>
          <a:xfrm>
            <a:off x="212090" y="2164080"/>
            <a:ext cx="11569700" cy="43192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22860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00" b="1" spc="50">
                <a:solidFill>
                  <a:srgbClr val="0C1A9D"/>
                </a:solidFill>
                <a:latin typeface="Verdana" panose="22635452340000000000" pitchFamily="2"/>
              </a:rPr>
              <a:t>Les avantages de ce partenariat </a:t>
            </a:r>
          </a:p>
          <a:p>
            <a:pPr marL="777240" marR="0" indent="0" algn="l">
              <a:lnSpc>
                <a:spcPct val="95999"/>
              </a:lnSpc>
              <a:spcBef>
                <a:spcPts val="1440"/>
              </a:spcBef>
              <a:spcAft>
                <a:spcPts val="0"/>
              </a:spcAft>
            </a:pPr>
            <a:r>
              <a:rPr lang="fr-FR" sz="3050" b="1" spc="190">
                <a:solidFill>
                  <a:srgbClr val="F010E5"/>
                </a:solidFill>
                <a:latin typeface="Tahoma" panose="22635452340000000000" pitchFamily="2"/>
              </a:rPr>
              <a:t>- pas de limite d'âge à la souscription </a:t>
            </a:r>
          </a:p>
          <a:p>
            <a:pPr marL="777240" marR="0" indent="0" algn="l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</a:pPr>
            <a:r>
              <a:rPr lang="fr-FR" sz="3050" b="1" spc="200">
                <a:solidFill>
                  <a:srgbClr val="F010E5"/>
                </a:solidFill>
                <a:latin typeface="Tahoma" panose="22635452340000000000" pitchFamily="2"/>
              </a:rPr>
              <a:t>- pas de délai de carence</a:t>
            </a:r>
            <a:r>
              <a:rPr lang="fr-FR" sz="2550" b="1" spc="200">
                <a:solidFill>
                  <a:srgbClr val="0C1A9D"/>
                </a:solidFill>
                <a:latin typeface="Tahoma" panose="22635452340000000000" pitchFamily="2"/>
              </a:rPr>
              <a:t> (délai de latence pendant lequel les </a:t>
            </a:r>
          </a:p>
          <a:p>
            <a:pPr marL="77724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550" b="1" spc="190">
                <a:solidFill>
                  <a:srgbClr val="0C1A9D"/>
                </a:solidFill>
                <a:latin typeface="Tahoma" panose="22635452340000000000" pitchFamily="2"/>
              </a:rPr>
              <a:t>remboursements par la mutuelle ne s'appliquent pas) </a:t>
            </a:r>
          </a:p>
          <a:p>
            <a:pPr marL="777240" marR="0" indent="0" algn="l">
              <a:lnSpc>
                <a:spcPct val="95999"/>
              </a:lnSpc>
              <a:spcBef>
                <a:spcPts val="360"/>
              </a:spcBef>
              <a:spcAft>
                <a:spcPts val="12780"/>
              </a:spcAft>
            </a:pPr>
            <a:r>
              <a:rPr lang="fr-FR" sz="3050" b="1" spc="100">
                <a:solidFill>
                  <a:srgbClr val="F010E5"/>
                </a:solidFill>
                <a:latin typeface="Tahoma" panose="22635452340000000000" pitchFamily="2"/>
              </a:rPr>
              <a:t>- tiers payant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180" name="Espace réservé du texte 179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sp>
        <p:nvSpPr>
          <p:cNvPr id="181" name="Espace réservé du texte 180"/>
          <p:cNvSpPr>
            <a:spLocks noGrp="1"/>
          </p:cNvSpPr>
          <p:nvPr>
            <p:ph type="body" idx="10"/>
          </p:nvPr>
        </p:nvSpPr>
        <p:spPr>
          <a:xfrm>
            <a:off x="24955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21</a:t>
            </a:r>
            <a:r>
              <a:rPr lang="fr-FR" sz="100" b="1" spc="-50">
                <a:solidFill>
                  <a:srgbClr val="888888"/>
                </a:solidFill>
                <a:latin typeface="Lucida Console" panose="22635452340000000000"/>
              </a:rPr>
              <a:t> </a:t>
            </a:r>
          </a:p>
        </p:txBody>
      </p:sp>
      <p:graphicFrame>
        <p:nvGraphicFramePr>
          <p:cNvPr id="184" name="table 184"/>
          <p:cNvGraphicFramePr>
            <a:graphicFrameLocks noGrp="1"/>
          </p:cNvGraphicFramePr>
          <p:nvPr/>
        </p:nvGraphicFramePr>
        <p:xfrm>
          <a:off x="323215" y="215900"/>
          <a:ext cx="11868785" cy="90297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297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24510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6" name="Espace réservé du texte 185"/>
          <p:cNvSpPr>
            <a:spLocks noGrp="1"/>
          </p:cNvSpPr>
          <p:nvPr>
            <p:ph type="body" idx="10"/>
          </p:nvPr>
        </p:nvSpPr>
        <p:spPr>
          <a:xfrm>
            <a:off x="323215" y="1438910"/>
            <a:ext cx="11868785" cy="50444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9144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00" b="1" spc="110">
                <a:solidFill>
                  <a:srgbClr val="0C1A9D"/>
                </a:solidFill>
                <a:latin typeface="Verdana" panose="22635452340000000000" pitchFamily="2"/>
              </a:rPr>
              <a:t>Comment résilier un contrat existant ? </a:t>
            </a:r>
            <a:r>
              <a:rPr lang="fr-FR" sz="2350" b="1" spc="160">
                <a:solidFill>
                  <a:srgbClr val="0C1A9D"/>
                </a:solidFill>
                <a:latin typeface="Tahoma" panose="22635452340000000000" pitchFamily="2"/>
              </a:rPr>
              <a:t>(complément de la loi Hamon) </a:t>
            </a:r>
          </a:p>
          <a:p>
            <a:pPr marL="685800" marR="0" indent="228600" algn="l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  <a:buFont typeface="Symbol"/>
              <a:buChar char="-"/>
            </a:pPr>
            <a:r>
              <a:rPr lang="fr-FR" sz="2550" b="1" spc="-5">
                <a:solidFill>
                  <a:srgbClr val="F010E5"/>
                </a:solidFill>
                <a:latin typeface="Verdana" panose="22635452340000000000" pitchFamily="2"/>
              </a:rPr>
              <a:t>depuis le 01/12/2020, possibilité de résilier a tout moment après une </a:t>
            </a:r>
          </a:p>
          <a:p>
            <a:pPr marL="685800" marR="0" indent="0" algn="l">
              <a:lnSpc>
                <a:spcPct val="95999"/>
              </a:lnSpc>
              <a:spcBef>
                <a:spcPts val="360"/>
              </a:spcBef>
              <a:spcAft>
                <a:spcPts val="0"/>
              </a:spcAft>
            </a:pPr>
            <a:r>
              <a:rPr lang="fr-FR" sz="2550" b="1" spc="-30">
                <a:solidFill>
                  <a:srgbClr val="F010E5"/>
                </a:solidFill>
                <a:latin typeface="Verdana" panose="22635452340000000000" pitchFamily="2"/>
              </a:rPr>
              <a:t>première année d'assurance (sans frais, ni pénalités) </a:t>
            </a:r>
          </a:p>
          <a:p>
            <a:pPr marL="685800" marR="0" indent="228600" algn="l">
              <a:lnSpc>
                <a:spcPct val="95999"/>
              </a:lnSpc>
              <a:spcBef>
                <a:spcPts val="1800"/>
              </a:spcBef>
              <a:spcAft>
                <a:spcPts val="0"/>
              </a:spcAft>
              <a:buFont typeface="Symbol"/>
              <a:buChar char="-"/>
            </a:pPr>
            <a:r>
              <a:rPr lang="fr-FR" sz="2550" b="1" spc="-5">
                <a:solidFill>
                  <a:srgbClr val="F010E5"/>
                </a:solidFill>
                <a:latin typeface="Verdana" panose="22635452340000000000" pitchFamily="2"/>
              </a:rPr>
              <a:t>résiliation par lettre recommandée - effective un mois après réception </a:t>
            </a:r>
          </a:p>
          <a:p>
            <a:pPr marL="68580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550" b="1" spc="0">
                <a:solidFill>
                  <a:srgbClr val="F010E5"/>
                </a:solidFill>
                <a:latin typeface="Verdana" panose="22635452340000000000" pitchFamily="2"/>
              </a:rPr>
              <a:t>de la notification par l'ancien opérateur </a:t>
            </a:r>
          </a:p>
          <a:p>
            <a:pPr marL="685800" marR="0" indent="228600" algn="l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  <a:buFont typeface="Symbol"/>
              <a:buChar char="-"/>
            </a:pPr>
            <a:r>
              <a:rPr lang="fr-FR" sz="2550" b="1" spc="10">
                <a:solidFill>
                  <a:srgbClr val="F010E5"/>
                </a:solidFill>
                <a:latin typeface="Verdana" panose="22635452340000000000" pitchFamily="2"/>
              </a:rPr>
              <a:t>la résiliation peut être effectuée par le nouvel opérateur </a:t>
            </a:r>
          </a:p>
          <a:p>
            <a:pPr marL="685800" marR="0" indent="228600" algn="l">
              <a:lnSpc>
                <a:spcPct val="95999"/>
              </a:lnSpc>
              <a:spcBef>
                <a:spcPts val="1620"/>
              </a:spcBef>
              <a:spcAft>
                <a:spcPts val="9720"/>
              </a:spcAft>
              <a:buFont typeface="Symbol"/>
              <a:buChar char="-"/>
            </a:pPr>
            <a:r>
              <a:rPr lang="fr-FR" sz="2550" b="1" spc="30">
                <a:solidFill>
                  <a:srgbClr val="F010E5"/>
                </a:solidFill>
                <a:latin typeface="Verdana" panose="22635452340000000000" pitchFamily="2"/>
              </a:rPr>
              <a:t>obligation de remboursement des sommes perçues à tort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189" name="Espace réservé du texte 188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sp>
        <p:nvSpPr>
          <p:cNvPr id="190" name="Espace réservé du texte 189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sp>
        <p:nvSpPr>
          <p:cNvPr id="191" name="Espace réservé du texte 190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graphicFrame>
        <p:nvGraphicFramePr>
          <p:cNvPr id="194" name="table 194"/>
          <p:cNvGraphicFramePr>
            <a:graphicFrameLocks noGrp="1"/>
          </p:cNvGraphicFramePr>
          <p:nvPr/>
        </p:nvGraphicFramePr>
        <p:xfrm>
          <a:off x="212090" y="215900"/>
          <a:ext cx="11569700" cy="1483995"/>
        </p:xfrm>
        <a:graphic>
          <a:graphicData uri="http://schemas.openxmlformats.org/drawingml/2006/table">
            <a:tbl>
              <a:tblPr/>
              <a:tblGrid>
                <a:gridCol w="87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2495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6" name="Espace réservé du texte 195"/>
          <p:cNvSpPr>
            <a:spLocks noGrp="1"/>
          </p:cNvSpPr>
          <p:nvPr>
            <p:ph type="body" idx="10"/>
          </p:nvPr>
        </p:nvSpPr>
        <p:spPr>
          <a:xfrm>
            <a:off x="212090" y="1699895"/>
            <a:ext cx="11569700" cy="4783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182880" marR="0" indent="0" algn="l">
              <a:lnSpc>
                <a:spcPct val="84479"/>
              </a:lnSpc>
              <a:spcAft>
                <a:spcPts val="0"/>
              </a:spcAft>
            </a:pPr>
            <a:r>
              <a:rPr lang="fr-FR" sz="3250" b="1" spc="50">
                <a:solidFill>
                  <a:srgbClr val="0C1A9D"/>
                </a:solidFill>
                <a:latin typeface="Arial" panose="22635452340000000000" pitchFamily="2"/>
              </a:rPr>
              <a:t>Où trouver l'information ? </a:t>
            </a:r>
          </a:p>
          <a:p>
            <a:pPr marL="228600" marR="0" indent="0" algn="l">
              <a:lnSpc>
                <a:spcPct val="84479"/>
              </a:lnSpc>
              <a:spcBef>
                <a:spcPts val="3240"/>
              </a:spcBef>
              <a:spcAft>
                <a:spcPts val="0"/>
              </a:spcAft>
            </a:pPr>
            <a:r>
              <a:rPr lang="fr-FR" sz="2800" b="1" spc="160">
                <a:solidFill>
                  <a:srgbClr val="0C1A9D"/>
                </a:solidFill>
                <a:latin typeface="Arial Narrow" panose="22635452340000000000" pitchFamily="2"/>
              </a:rPr>
              <a:t>Sur le site de la FNAR </a:t>
            </a:r>
          </a:p>
          <a:p>
            <a:pPr marL="777240" marR="0" indent="0" algn="l">
              <a:lnSpc>
                <a:spcPct val="95999"/>
              </a:lnSpc>
              <a:spcBef>
                <a:spcPts val="1260"/>
              </a:spcBef>
              <a:spcAft>
                <a:spcPts val="0"/>
              </a:spcAft>
            </a:pPr>
            <a:r>
              <a:rPr lang="fr-FR" sz="2700" b="1" spc="40">
                <a:solidFill>
                  <a:srgbClr val="F010E5"/>
                </a:solidFill>
                <a:latin typeface="Arial" panose="22635452340000000000" pitchFamily="2"/>
              </a:rPr>
              <a:t>à partir du </a:t>
            </a:r>
            <a:r>
              <a:rPr lang="fr-FR" sz="2700" b="1" spc="-10">
                <a:solidFill>
                  <a:srgbClr val="F010E5"/>
                </a:solidFill>
                <a:latin typeface="Arial Narrow" panose="22635452340000000000" pitchFamily="2"/>
              </a:rPr>
              <a:t>Z</a:t>
            </a:r>
            <a:r>
              <a:rPr lang="fr-FR" sz="2700" b="1" spc="-10" baseline="30000">
                <a:solidFill>
                  <a:srgbClr val="F010E5"/>
                </a:solidFill>
                <a:latin typeface="Tahoma" panose="22635452340000000000" pitchFamily="2"/>
              </a:rPr>
              <a:t>ef</a:t>
            </a:r>
            <a:r>
              <a:rPr lang="fr-FR" sz="2700" b="1" spc="40">
                <a:solidFill>
                  <a:srgbClr val="F010E5"/>
                </a:solidFill>
                <a:latin typeface="Arial" panose="22635452340000000000" pitchFamily="2"/>
              </a:rPr>
              <a:t> lien :</a:t>
            </a:r>
            <a:r>
              <a:rPr lang="fr-FR" sz="2600" b="1" u="sng" spc="90">
                <a:solidFill>
                  <a:srgbClr val="0000FF"/>
                </a:solidFill>
                <a:latin typeface="Tahoma" panose="22635452340000000000" pitchFamily="2"/>
              </a:rPr>
              <a:t>www.mutualia.fr</a:t>
            </a:r>
            <a:r>
              <a:rPr lang="fr-FR" sz="300" b="1" u="sng" spc="-10">
                <a:solidFill>
                  <a:srgbClr val="F010E5"/>
                </a:solidFill>
                <a:latin typeface="Arial" panose="22635452340000000000" pitchFamily="2"/>
              </a:rPr>
              <a:t>  </a:t>
            </a:r>
          </a:p>
          <a:p>
            <a:pPr marL="1691640" marR="0" indent="0" algn="l">
              <a:lnSpc>
                <a:spcPct val="95999"/>
              </a:lnSpc>
              <a:spcBef>
                <a:spcPts val="360"/>
              </a:spcBef>
              <a:spcAft>
                <a:spcPts val="0"/>
              </a:spcAft>
            </a:pPr>
            <a:r>
              <a:rPr lang="fr-FR" sz="2700" b="1" spc="60">
                <a:solidFill>
                  <a:srgbClr val="F010E5"/>
                </a:solidFill>
                <a:latin typeface="Arial" panose="22635452340000000000" pitchFamily="2"/>
              </a:rPr>
              <a:t>- un questionnaire </a:t>
            </a:r>
            <a:r>
              <a:rPr lang="fr-FR" sz="2700" b="1" spc="10">
                <a:solidFill>
                  <a:srgbClr val="F010E5"/>
                </a:solidFill>
                <a:latin typeface="Arial" panose="22635452340000000000" pitchFamily="2"/>
              </a:rPr>
              <a:t>pou </a:t>
            </a:r>
            <a:r>
              <a:rPr lang="fr-FR" sz="2700" b="1" spc="60">
                <a:solidFill>
                  <a:srgbClr val="F010E5"/>
                </a:solidFill>
                <a:latin typeface="Arial" panose="22635452340000000000" pitchFamily="2"/>
              </a:rPr>
              <a:t>Lui maître la formule </a:t>
            </a:r>
          </a:p>
          <a:p>
            <a:pPr marL="169164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700" b="1" spc="50">
                <a:solidFill>
                  <a:srgbClr val="F010E5"/>
                </a:solidFill>
                <a:latin typeface="Arial" panose="22635452340000000000" pitchFamily="2"/>
              </a:rPr>
              <a:t>adaptée aux besoins </a:t>
            </a:r>
          </a:p>
          <a:p>
            <a:pPr marL="1691640" marR="0" indent="0" algn="l">
              <a:lnSpc>
                <a:spcPct val="95999"/>
              </a:lnSpc>
              <a:spcBef>
                <a:spcPts val="360"/>
              </a:spcBef>
              <a:spcAft>
                <a:spcPts val="0"/>
              </a:spcAft>
            </a:pPr>
            <a:r>
              <a:rPr lang="fr-FR" sz="2700" b="1" spc="80">
                <a:solidFill>
                  <a:srgbClr val="F010E5"/>
                </a:solidFill>
                <a:latin typeface="Arial" panose="22635452340000000000" pitchFamily="2"/>
              </a:rPr>
              <a:t>- un onglet</a:t>
            </a:r>
            <a:r>
              <a:rPr lang="fr-FR" sz="2800" b="1" spc="80">
                <a:solidFill>
                  <a:srgbClr val="0C1A9D"/>
                </a:solidFill>
                <a:latin typeface="Arial Narrow" panose="22635452340000000000" pitchFamily="2"/>
              </a:rPr>
              <a:t> « nous contacter »</a:t>
            </a:r>
            <a:r>
              <a:rPr lang="fr-FR" sz="2700" b="1" spc="80">
                <a:solidFill>
                  <a:srgbClr val="F010E5"/>
                </a:solidFill>
                <a:latin typeface="Arial" panose="22635452340000000000" pitchFamily="2"/>
              </a:rPr>
              <a:t> pour obtenir les </a:t>
            </a:r>
          </a:p>
          <a:p>
            <a:pPr marL="1691640" marR="0" indent="0" algn="l">
              <a:lnSpc>
                <a:spcPct val="95999"/>
              </a:lnSpc>
              <a:spcBef>
                <a:spcPts val="360"/>
              </a:spcBef>
              <a:spcAft>
                <a:spcPts val="9180"/>
              </a:spcAft>
            </a:pPr>
            <a:r>
              <a:rPr lang="fr-FR" sz="2700" b="1" spc="40">
                <a:solidFill>
                  <a:srgbClr val="F010E5"/>
                </a:solidFill>
                <a:latin typeface="Arial" panose="22635452340000000000" pitchFamily="2"/>
              </a:rPr>
              <a:t>coordonnées de l'agence la plus proche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199" name="Espace réservé du texte 198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sp>
        <p:nvSpPr>
          <p:cNvPr id="200" name="Espace réservé du texte 199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graphicFrame>
        <p:nvGraphicFramePr>
          <p:cNvPr id="203" name="table 203"/>
          <p:cNvGraphicFramePr>
            <a:graphicFrameLocks noGrp="1"/>
          </p:cNvGraphicFramePr>
          <p:nvPr/>
        </p:nvGraphicFramePr>
        <p:xfrm>
          <a:off x="222885" y="215900"/>
          <a:ext cx="11569700" cy="906145"/>
        </p:xfrm>
        <a:graphic>
          <a:graphicData uri="http://schemas.openxmlformats.org/drawingml/2006/table">
            <a:tbl>
              <a:tblPr/>
              <a:tblGrid>
                <a:gridCol w="862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7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6145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25095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" name="Espace réservé du texte 204"/>
          <p:cNvSpPr>
            <a:spLocks noGrp="1"/>
          </p:cNvSpPr>
          <p:nvPr>
            <p:ph type="body" idx="10"/>
          </p:nvPr>
        </p:nvSpPr>
        <p:spPr>
          <a:xfrm>
            <a:off x="222885" y="1647825"/>
            <a:ext cx="11569700" cy="48164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182880" marR="0" indent="0" algn="l">
              <a:lnSpc>
                <a:spcPct val="85439"/>
              </a:lnSpc>
              <a:spcAft>
                <a:spcPts val="0"/>
              </a:spcAft>
            </a:pPr>
            <a:r>
              <a:rPr lang="fr-FR" sz="3250" b="1" spc="50">
                <a:solidFill>
                  <a:srgbClr val="0C1A9D"/>
                </a:solidFill>
                <a:latin typeface="Arial" panose="22635452340000000000" pitchFamily="2"/>
              </a:rPr>
              <a:t>Où trouver l'information ? </a:t>
            </a:r>
          </a:p>
          <a:p>
            <a:pPr marL="137160" marR="0" indent="0" algn="l">
              <a:lnSpc>
                <a:spcPct val="81599"/>
              </a:lnSpc>
              <a:spcBef>
                <a:spcPts val="3240"/>
              </a:spcBef>
              <a:spcAft>
                <a:spcPts val="0"/>
              </a:spcAft>
            </a:pPr>
            <a:r>
              <a:rPr lang="fr-FR" sz="2700" b="1" spc="50">
                <a:solidFill>
                  <a:srgbClr val="0C1A9D"/>
                </a:solidFill>
                <a:latin typeface="Verdana" panose="22635452340000000000" pitchFamily="2"/>
              </a:rPr>
              <a:t>Sur le site de la FNAR </a:t>
            </a:r>
          </a:p>
          <a:p>
            <a:pPr marL="777240" marR="0" indent="0" algn="l">
              <a:lnSpc>
                <a:spcPct val="95999"/>
              </a:lnSpc>
              <a:spcBef>
                <a:spcPts val="1080"/>
              </a:spcBef>
              <a:spcAft>
                <a:spcPts val="0"/>
              </a:spcAft>
            </a:pPr>
            <a:r>
              <a:rPr lang="fr-FR" sz="2600" b="1" spc="50">
                <a:solidFill>
                  <a:srgbClr val="F010E5"/>
                </a:solidFill>
                <a:latin typeface="Tahoma" panose="22635452340000000000" pitchFamily="2"/>
              </a:rPr>
              <a:t>à partir du </a:t>
            </a:r>
            <a:r>
              <a:rPr lang="fr-FR" sz="2650" b="1" spc="50">
                <a:solidFill>
                  <a:srgbClr val="F010E5"/>
                </a:solidFill>
                <a:latin typeface="Arial" panose="22635452340000000000" pitchFamily="2"/>
              </a:rPr>
              <a:t>2</a:t>
            </a:r>
            <a:r>
              <a:rPr lang="fr-FR" sz="2650" b="1" spc="50" baseline="30000">
                <a:solidFill>
                  <a:srgbClr val="F010E5"/>
                </a:solidFill>
                <a:latin typeface="Arial" panose="22635452340000000000" pitchFamily="2"/>
              </a:rPr>
              <a:t>ème</a:t>
            </a:r>
            <a:r>
              <a:rPr lang="fr-FR" sz="2600" b="1" spc="50">
                <a:solidFill>
                  <a:srgbClr val="F010E5"/>
                </a:solidFill>
                <a:latin typeface="Tahoma" panose="22635452340000000000" pitchFamily="2"/>
              </a:rPr>
              <a:t> lien </a:t>
            </a:r>
          </a:p>
          <a:p>
            <a:pPr marL="777240" marR="0" indent="0" algn="l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</a:pPr>
            <a:r>
              <a:rPr lang="fr-FR" sz="2450" b="1" u="sng" spc="-70">
                <a:solidFill>
                  <a:srgbClr val="0000FF"/>
                </a:solidFill>
                <a:latin typeface="Verdana" panose="22635452340000000000" pitchFamily="2"/>
              </a:rPr>
              <a:t>https://www.mutualia.fr/particulier/sante/offre-fnar-ufr</a:t>
            </a:r>
            <a:r>
              <a:rPr lang="fr-FR" sz="100" b="1" spc="-70">
                <a:solidFill>
                  <a:srgbClr val="0C1A9D"/>
                </a:solidFill>
                <a:latin typeface="Verdana" panose="22635452340000000000" pitchFamily="2"/>
              </a:rPr>
              <a:t> </a:t>
            </a:r>
          </a:p>
          <a:p>
            <a:pPr marL="77724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450" b="1" spc="0">
                <a:solidFill>
                  <a:srgbClr val="0C1A9D"/>
                </a:solidFill>
                <a:latin typeface="Verdana" panose="22635452340000000000" pitchFamily="2"/>
              </a:rPr>
              <a:t>(pages dédiées au partenariat) </a:t>
            </a:r>
          </a:p>
          <a:p>
            <a:pPr marL="777240" marR="0" indent="22860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  <a:buFont typeface="Symbol"/>
              <a:buChar char="-"/>
            </a:pPr>
            <a:r>
              <a:rPr lang="fr-FR" sz="2550" b="1" spc="50">
                <a:solidFill>
                  <a:srgbClr val="F010E5"/>
                </a:solidFill>
                <a:latin typeface="Verdana" panose="22635452340000000000" pitchFamily="2"/>
              </a:rPr>
              <a:t>onglet</a:t>
            </a:r>
            <a:r>
              <a:rPr lang="fr-FR" sz="2450" b="1" spc="0">
                <a:solidFill>
                  <a:srgbClr val="0C1A9D"/>
                </a:solidFill>
                <a:latin typeface="Verdana" panose="22635452340000000000" pitchFamily="2"/>
              </a:rPr>
              <a:t> « nous contacter »</a:t>
            </a:r>
            <a:r>
              <a:rPr lang="fr-FR" sz="2550" b="1" spc="50">
                <a:solidFill>
                  <a:srgbClr val="F010E5"/>
                </a:solidFill>
                <a:latin typeface="Verdana" panose="22635452340000000000" pitchFamily="2"/>
              </a:rPr>
              <a:t> pour obtenir les </a:t>
            </a:r>
          </a:p>
          <a:p>
            <a:pPr marL="77724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550" b="1" spc="0">
                <a:solidFill>
                  <a:srgbClr val="F010E5"/>
                </a:solidFill>
                <a:latin typeface="Verdana" panose="22635452340000000000" pitchFamily="2"/>
              </a:rPr>
              <a:t>coordonnées de l'agence la plus proche </a:t>
            </a:r>
          </a:p>
          <a:p>
            <a:pPr marL="777240" marR="0" indent="274320" algn="l">
              <a:lnSpc>
                <a:spcPct val="95999"/>
              </a:lnSpc>
              <a:spcBef>
                <a:spcPts val="180"/>
              </a:spcBef>
              <a:spcAft>
                <a:spcPts val="5970"/>
              </a:spcAft>
              <a:buFont typeface="Symbol"/>
              <a:buChar char="-"/>
            </a:pPr>
            <a:r>
              <a:rPr lang="fr-FR" sz="2550" b="1" spc="-25">
                <a:solidFill>
                  <a:srgbClr val="F010E5"/>
                </a:solidFill>
                <a:latin typeface="Verdana" panose="22635452340000000000" pitchFamily="2"/>
              </a:rPr>
              <a:t>pour consulter l'offre FNAR/UFR et accéder au tableau des garanties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208" name="Espace réservé du texte 207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sp>
        <p:nvSpPr>
          <p:cNvPr id="209" name="Espace réservé du texte 208"/>
          <p:cNvSpPr>
            <a:spLocks noGrp="1"/>
          </p:cNvSpPr>
          <p:nvPr>
            <p:ph type="body" idx="10"/>
          </p:nvPr>
        </p:nvSpPr>
        <p:spPr>
          <a:xfrm>
            <a:off x="276860" y="6474460"/>
            <a:ext cx="11441430" cy="177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  <a:tabLst>
                <a:tab pos="10929620" algn="r"/>
              </a:tabLst>
            </a:pPr>
            <a:r>
              <a:rPr lang="fr-FR" sz="1200" b="1" spc="-130">
                <a:solidFill>
                  <a:srgbClr val="888888"/>
                </a:solidFill>
                <a:latin typeface="Courier New" panose="22635452340000000000"/>
              </a:rPr>
              <a:t>08/04/2021 </a:t>
            </a:r>
            <a:r>
              <a:rPr lang="fr-FR" sz="1200" b="1" spc="-100">
                <a:solidFill>
                  <a:srgbClr val="888888"/>
                </a:solidFill>
                <a:latin typeface="Courier New" panose="22635452340000000000"/>
              </a:rPr>
              <a:t>25</a:t>
            </a:r>
            <a:r>
              <a:rPr lang="fr-FR" sz="100" b="1" spc="-100">
                <a:solidFill>
                  <a:srgbClr val="888888"/>
                </a:solidFill>
                <a:latin typeface="Courier New" panose="22635452340000000000"/>
              </a:rPr>
              <a:t> </a:t>
            </a:r>
          </a:p>
        </p:txBody>
      </p:sp>
      <p:graphicFrame>
        <p:nvGraphicFramePr>
          <p:cNvPr id="212" name="table 212"/>
          <p:cNvGraphicFramePr>
            <a:graphicFrameLocks noGrp="1"/>
          </p:cNvGraphicFramePr>
          <p:nvPr/>
        </p:nvGraphicFramePr>
        <p:xfrm>
          <a:off x="212090" y="215900"/>
          <a:ext cx="11569700" cy="899795"/>
        </p:xfrm>
        <a:graphic>
          <a:graphicData uri="http://schemas.openxmlformats.org/drawingml/2006/table">
            <a:tbl>
              <a:tblPr/>
              <a:tblGrid>
                <a:gridCol w="87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9795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4" name="Espace réservé du texte 213"/>
          <p:cNvSpPr>
            <a:spLocks noGrp="1"/>
          </p:cNvSpPr>
          <p:nvPr>
            <p:ph type="body" idx="10"/>
          </p:nvPr>
        </p:nvSpPr>
        <p:spPr>
          <a:xfrm>
            <a:off x="212090" y="1367155"/>
            <a:ext cx="11569700" cy="51155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182880" marR="0" indent="0" algn="l">
              <a:lnSpc>
                <a:spcPct val="84479"/>
              </a:lnSpc>
              <a:spcAft>
                <a:spcPts val="0"/>
              </a:spcAft>
            </a:pPr>
            <a:r>
              <a:rPr lang="fr-FR" sz="3200" b="1" spc="50">
                <a:solidFill>
                  <a:srgbClr val="0C1A9D"/>
                </a:solidFill>
                <a:latin typeface="Arial" panose="22635452340000000000" pitchFamily="2"/>
              </a:rPr>
              <a:t>Comment souscrire ? </a:t>
            </a:r>
          </a:p>
          <a:p>
            <a:pPr marL="137160" marR="0" indent="0" algn="l">
              <a:lnSpc>
                <a:spcPct val="81599"/>
              </a:lnSpc>
              <a:spcBef>
                <a:spcPts val="3240"/>
              </a:spcBef>
              <a:spcAft>
                <a:spcPts val="0"/>
              </a:spcAft>
            </a:pPr>
            <a:r>
              <a:rPr lang="fr-FR" sz="2900" b="1" spc="150">
                <a:solidFill>
                  <a:srgbClr val="0C1A9D"/>
                </a:solidFill>
                <a:latin typeface="Arial Narrow" panose="22635452340000000000" pitchFamily="2"/>
              </a:rPr>
              <a:t>Adhérent d'une association affiliée à la FNAR </a:t>
            </a:r>
          </a:p>
          <a:p>
            <a:pPr marL="0" marR="228600" indent="0" algn="r">
              <a:lnSpc>
                <a:spcPct val="95999"/>
              </a:lnSpc>
              <a:spcBef>
                <a:spcPts val="1440"/>
              </a:spcBef>
              <a:spcAft>
                <a:spcPts val="0"/>
              </a:spcAft>
            </a:pPr>
            <a:r>
              <a:rPr lang="fr-FR" sz="2450" b="1" spc="100">
                <a:solidFill>
                  <a:srgbClr val="F010E5"/>
                </a:solidFill>
                <a:latin typeface="Tahoma" panose="22635452340000000000" pitchFamily="2"/>
              </a:rPr>
              <a:t>- auprès des agences Mutualia en justifiant de son appartenance à la </a:t>
            </a:r>
          </a:p>
          <a:p>
            <a:pPr marL="822960" marR="0" indent="0" algn="l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fr-FR" sz="2450" b="1" spc="10">
                <a:solidFill>
                  <a:srgbClr val="F010E5"/>
                </a:solidFill>
                <a:latin typeface="Tahoma" panose="22635452340000000000" pitchFamily="2"/>
              </a:rPr>
              <a:t>FNAR (à l'aide de l'attestation mise en ligne sur le site) </a:t>
            </a:r>
          </a:p>
          <a:p>
            <a:pPr marL="182880" marR="0" indent="0" algn="l">
              <a:lnSpc>
                <a:spcPct val="95999"/>
              </a:lnSpc>
              <a:spcBef>
                <a:spcPts val="2700"/>
              </a:spcBef>
              <a:spcAft>
                <a:spcPts val="16195"/>
              </a:spcAft>
            </a:pPr>
            <a:r>
              <a:rPr lang="fr-FR" sz="2900" b="1" spc="150">
                <a:solidFill>
                  <a:srgbClr val="0C1A9D"/>
                </a:solidFill>
                <a:latin typeface="Arial Narrow" panose="22635452340000000000" pitchFamily="2"/>
              </a:rPr>
              <a:t>Non adhérent :</a:t>
            </a:r>
            <a:r>
              <a:rPr lang="fr-FR" sz="2700" b="1" spc="200">
                <a:solidFill>
                  <a:srgbClr val="F010E5"/>
                </a:solidFill>
                <a:latin typeface="Tahoma" panose="22635452340000000000" pitchFamily="2"/>
              </a:rPr>
              <a:t> même process après adhésion à « Seniors France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idx="10"/>
          </p:nvPr>
        </p:nvSpPr>
        <p:spPr>
          <a:xfrm>
            <a:off x="8792210" y="217805"/>
            <a:ext cx="2779395" cy="239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r">
              <a:lnSpc>
                <a:spcPct val="95999"/>
              </a:lnSpc>
              <a:spcAft>
                <a:spcPts val="0"/>
              </a:spcAft>
            </a:pPr>
            <a:r>
              <a:rPr lang="fr-FR" sz="1550" b="1" spc="-90">
                <a:solidFill>
                  <a:srgbClr val="0C1A9D"/>
                </a:solidFill>
                <a:latin typeface="Tahoma" panose="22635452340000000000" pitchFamily="2"/>
              </a:rPr>
              <a:t>Partenariat FNAR / MUTUALIA 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idx="10"/>
          </p:nvPr>
        </p:nvSpPr>
        <p:spPr>
          <a:xfrm>
            <a:off x="326390" y="6475730"/>
            <a:ext cx="11346815" cy="239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540"/>
              </a:spcAft>
              <a:tabLst>
                <a:tab pos="10932795" algn="r"/>
              </a:tabLs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4 </a:t>
            </a:r>
          </a:p>
        </p:txBody>
      </p:sp>
      <p:sp>
        <p:nvSpPr>
          <p:cNvPr id="29" name="Espace réservé du texte 28"/>
          <p:cNvSpPr>
            <a:spLocks noGrp="1"/>
          </p:cNvSpPr>
          <p:nvPr>
            <p:ph type="body" idx="10"/>
          </p:nvPr>
        </p:nvSpPr>
        <p:spPr>
          <a:xfrm>
            <a:off x="304800" y="285115"/>
            <a:ext cx="6370320" cy="12039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7000"/>
              </a:lnSpc>
              <a:spcAft>
                <a:spcPts val="0"/>
              </a:spcAft>
            </a:pPr>
            <a:r>
              <a:rPr lang="fr-FR" sz="12900" spc="3140">
                <a:solidFill>
                  <a:srgbClr val="307348"/>
                </a:solidFill>
                <a:latin typeface="Bookman Old Style" panose="22635452340000000000" pitchFamily="2"/>
              </a:rPr>
              <a:t>e</a:t>
            </a:r>
            <a:r>
              <a:rPr lang="fr-FR" sz="2600" spc="3090">
                <a:solidFill>
                  <a:srgbClr val="307348"/>
                </a:solidFill>
                <a:latin typeface="Arial" panose="22635452340000000000" pitchFamily="2"/>
              </a:rPr>
              <a:t>utuatia </a:t>
            </a:r>
          </a:p>
          <a:p>
            <a:pPr marL="0" marR="0" indent="0" algn="r">
              <a:lnSpc>
                <a:spcPct val="95999"/>
              </a:lnSpc>
              <a:spcBef>
                <a:spcPts val="0"/>
              </a:spcBef>
              <a:spcAft>
                <a:spcPts val="540"/>
              </a:spcAft>
            </a:pPr>
            <a:r>
              <a:rPr lang="fr-FR" sz="1300" b="1" spc="30">
                <a:solidFill>
                  <a:srgbClr val="307348"/>
                </a:solidFill>
                <a:latin typeface="Tahoma" panose="22635452340000000000" pitchFamily="2"/>
              </a:rPr>
              <a:t>EtiFre </a:t>
            </a:r>
            <a:r>
              <a:rPr lang="fr-FR" sz="1200" i="1" spc="80">
                <a:solidFill>
                  <a:srgbClr val="307348"/>
                </a:solidFill>
                <a:latin typeface="Arial" panose="22635452340000000000" pitchFamily="2"/>
              </a:rPr>
              <a:t>elobts, c</a:t>
            </a:r>
            <a:r>
              <a:rPr lang="fr-FR" sz="1200" i="1" spc="30" baseline="30000">
                <a:solidFill>
                  <a:srgbClr val="307348"/>
                </a:solidFill>
                <a:latin typeface="Arial" panose="22635452340000000000" pitchFamily="2"/>
              </a:rPr>
              <a:t>j</a:t>
            </a:r>
            <a:r>
              <a:rPr lang="fr-FR" sz="1200" i="1" spc="80">
                <a:solidFill>
                  <a:srgbClr val="307348"/>
                </a:solidFill>
                <a:latin typeface="Arial" panose="22635452340000000000" pitchFamily="2"/>
              </a:rPr>
              <a:t>esi- fitekiatik, </a:t>
            </a:r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0"/>
          </p:nvPr>
        </p:nvSpPr>
        <p:spPr>
          <a:xfrm>
            <a:off x="304800" y="1489075"/>
            <a:ext cx="10083800" cy="39300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8620" rIns="0" bIns="0" anchor="t">
            <a:normAutofit fontScale="95000"/>
          </a:bodyPr>
          <a:lstStyle/>
          <a:p>
            <a:pPr marL="91440" marR="0" indent="0" algn="l">
              <a:lnSpc>
                <a:spcPct val="81599"/>
              </a:lnSpc>
              <a:spcAft>
                <a:spcPts val="0"/>
              </a:spcAft>
            </a:pPr>
            <a:r>
              <a:rPr lang="fr-FR" sz="2700" b="1" spc="170">
                <a:solidFill>
                  <a:srgbClr val="0C1A9D"/>
                </a:solidFill>
                <a:latin typeface="Tahoma" panose="22635452340000000000" pitchFamily="2"/>
              </a:rPr>
              <a:t>Des contrats collectifs </a:t>
            </a:r>
          </a:p>
          <a:p>
            <a:pPr marL="1783080" marR="0" indent="0" algn="l">
              <a:lnSpc>
                <a:spcPct val="81599"/>
              </a:lnSpc>
              <a:spcBef>
                <a:spcPts val="3240"/>
              </a:spcBef>
              <a:spcAft>
                <a:spcPts val="0"/>
              </a:spcAft>
            </a:pPr>
            <a:r>
              <a:rPr lang="fr-FR" sz="2700" b="1" spc="190">
                <a:solidFill>
                  <a:srgbClr val="0C1A9D"/>
                </a:solidFill>
                <a:latin typeface="Tahoma" panose="22635452340000000000" pitchFamily="2"/>
              </a:rPr>
              <a:t>à adhésion facultative </a:t>
            </a:r>
          </a:p>
          <a:p>
            <a:pPr marL="3703320" marR="0" indent="0" algn="l">
              <a:lnSpc>
                <a:spcPct val="95999"/>
              </a:lnSpc>
              <a:spcBef>
                <a:spcPts val="2880"/>
              </a:spcBef>
              <a:spcAft>
                <a:spcPts val="0"/>
              </a:spcAft>
            </a:pPr>
            <a:r>
              <a:rPr lang="fr-FR" sz="2700" b="1" spc="180">
                <a:solidFill>
                  <a:srgbClr val="0C1A9D"/>
                </a:solidFill>
                <a:latin typeface="Tahoma" panose="22635452340000000000" pitchFamily="2"/>
              </a:rPr>
              <a:t>construits par des retraités </a:t>
            </a:r>
          </a:p>
          <a:p>
            <a:pPr marL="0" marR="91440" indent="0" algn="r">
              <a:lnSpc>
                <a:spcPct val="95999"/>
              </a:lnSpc>
              <a:spcBef>
                <a:spcPts val="2340"/>
              </a:spcBef>
              <a:spcAft>
                <a:spcPts val="7020"/>
              </a:spcAft>
            </a:pPr>
            <a:r>
              <a:rPr lang="fr-FR" sz="2700" b="1" spc="150">
                <a:solidFill>
                  <a:srgbClr val="0C1A9D"/>
                </a:solidFill>
                <a:latin typeface="Tahoma" panose="22635452340000000000" pitchFamily="2"/>
              </a:rPr>
              <a:t>pour les retraités ... </a:t>
            </a:r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0"/>
          </p:nvPr>
        </p:nvSpPr>
        <p:spPr>
          <a:xfrm>
            <a:off x="304800" y="5419090"/>
            <a:ext cx="10083800" cy="10642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45720" marR="0" indent="0" algn="l">
              <a:lnSpc>
                <a:spcPct val="95999"/>
              </a:lnSpc>
              <a:spcAft>
                <a:spcPts val="4320"/>
              </a:spcAft>
              <a:tabLst>
                <a:tab pos="9686290" algn="r"/>
              </a:tabLst>
            </a:pPr>
            <a:r>
              <a:rPr lang="fr-FR" sz="2700" b="1" spc="170">
                <a:solidFill>
                  <a:srgbClr val="0C1A9D"/>
                </a:solidFill>
                <a:latin typeface="Tahoma" panose="22635452340000000000" pitchFamily="2"/>
              </a:rPr>
              <a:t>Trois formules</a:t>
            </a:r>
            <a:r>
              <a:rPr lang="fr-FR" sz="3100" b="1" spc="120">
                <a:solidFill>
                  <a:srgbClr val="F9B303"/>
                </a:solidFill>
                <a:latin typeface="Arial" panose="22635452340000000000" pitchFamily="2"/>
              </a:rPr>
              <a:t> FNAR 100 FNAR 150 </a:t>
            </a:r>
            <a:r>
              <a:rPr lang="fr-FR" sz="3100" b="1" spc="50">
                <a:solidFill>
                  <a:srgbClr val="F9B303"/>
                </a:solidFill>
                <a:latin typeface="Arial" panose="22635452340000000000" pitchFamily="2"/>
              </a:rPr>
              <a:t>FNAR 300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53" name="Espace réservé du texte 52"/>
          <p:cNvSpPr>
            <a:spLocks noGrp="1"/>
          </p:cNvSpPr>
          <p:nvPr>
            <p:ph type="body" idx="10"/>
          </p:nvPr>
        </p:nvSpPr>
        <p:spPr>
          <a:xfrm>
            <a:off x="323215" y="6475730"/>
            <a:ext cx="1186878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11423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graphicFrame>
        <p:nvGraphicFramePr>
          <p:cNvPr id="56" name="table 56"/>
          <p:cNvGraphicFramePr>
            <a:graphicFrameLocks noGrp="1"/>
          </p:cNvGraphicFramePr>
          <p:nvPr/>
        </p:nvGraphicFramePr>
        <p:xfrm>
          <a:off x="323215" y="215900"/>
          <a:ext cx="11868785" cy="915035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5035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24510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" name="Espace réservé du texte 57"/>
          <p:cNvSpPr>
            <a:spLocks noGrp="1"/>
          </p:cNvSpPr>
          <p:nvPr>
            <p:ph type="body" idx="10"/>
          </p:nvPr>
        </p:nvSpPr>
        <p:spPr>
          <a:xfrm>
            <a:off x="323215" y="1359535"/>
            <a:ext cx="11868785" cy="51238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lnSpcReduction="10000"/>
          </a:bodyPr>
          <a:lstStyle/>
          <a:p>
            <a:pPr marL="9144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2850" b="1" spc="280">
                <a:solidFill>
                  <a:srgbClr val="0C1A9D"/>
                </a:solidFill>
                <a:latin typeface="Tahoma" panose="22635452340000000000" pitchFamily="2"/>
              </a:rPr>
              <a:t>Les garanties comprises </a:t>
            </a:r>
          </a:p>
          <a:p>
            <a:pPr marL="685800" marR="0" indent="27432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20">
                <a:solidFill>
                  <a:srgbClr val="0C1A9D"/>
                </a:solidFill>
                <a:latin typeface="Tahoma" panose="22635452340000000000" pitchFamily="2"/>
              </a:rPr>
              <a:t>Soins courants (médecine de ville) </a:t>
            </a:r>
          </a:p>
          <a:p>
            <a:pPr marL="685800" marR="0" indent="274320" algn="l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20">
                <a:solidFill>
                  <a:srgbClr val="0C1A9D"/>
                </a:solidFill>
                <a:latin typeface="Tahoma" panose="22635452340000000000" pitchFamily="2"/>
              </a:rPr>
              <a:t>Hospitalisation </a:t>
            </a:r>
          </a:p>
          <a:p>
            <a:pPr marL="685800" marR="0" indent="27432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60">
                <a:solidFill>
                  <a:srgbClr val="0C1A9D"/>
                </a:solidFill>
                <a:latin typeface="Tahoma" panose="22635452340000000000" pitchFamily="2"/>
              </a:rPr>
              <a:t>Optique </a:t>
            </a:r>
          </a:p>
          <a:p>
            <a:pPr marL="685800" marR="0" indent="274320" algn="l">
              <a:lnSpc>
                <a:spcPct val="79679"/>
              </a:lnSpc>
              <a:spcBef>
                <a:spcPts val="108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29">
                <a:solidFill>
                  <a:srgbClr val="0C1A9D"/>
                </a:solidFill>
                <a:latin typeface="Tahoma" panose="22635452340000000000" pitchFamily="2"/>
              </a:rPr>
              <a:t>Dentaire </a:t>
            </a:r>
          </a:p>
          <a:p>
            <a:pPr marL="685800" marR="0" indent="274320" algn="l">
              <a:lnSpc>
                <a:spcPct val="80639"/>
              </a:lnSpc>
              <a:spcBef>
                <a:spcPts val="108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29">
                <a:solidFill>
                  <a:srgbClr val="0C1A9D"/>
                </a:solidFill>
                <a:latin typeface="Tahoma" panose="22635452340000000000" pitchFamily="2"/>
              </a:rPr>
              <a:t>Aides auditives </a:t>
            </a:r>
          </a:p>
          <a:p>
            <a:pPr marL="685800" marR="0" indent="274320" algn="l">
              <a:lnSpc>
                <a:spcPct val="81599"/>
              </a:lnSpc>
              <a:spcBef>
                <a:spcPts val="126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50">
                <a:solidFill>
                  <a:srgbClr val="0C1A9D"/>
                </a:solidFill>
                <a:latin typeface="Tahoma" panose="22635452340000000000" pitchFamily="2"/>
              </a:rPr>
              <a:t>Cures thermales </a:t>
            </a:r>
          </a:p>
          <a:p>
            <a:pPr marL="685800" marR="0" indent="274320" algn="l">
              <a:lnSpc>
                <a:spcPct val="81599"/>
              </a:lnSpc>
              <a:spcBef>
                <a:spcPts val="1080"/>
              </a:spcBef>
              <a:spcAft>
                <a:spcPts val="0"/>
              </a:spcAft>
              <a:buFont typeface="Symbol"/>
              <a:buChar char="-"/>
            </a:pPr>
            <a:r>
              <a:rPr lang="fr-FR" sz="2850" b="1" spc="229">
                <a:solidFill>
                  <a:srgbClr val="0C1A9D"/>
                </a:solidFill>
                <a:latin typeface="Tahoma" panose="22635452340000000000" pitchFamily="2"/>
              </a:rPr>
              <a:t>Prévention </a:t>
            </a:r>
          </a:p>
          <a:p>
            <a:pPr marL="0" marR="114300" indent="0" algn="r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fr-FR" sz="2850" b="1" spc="200">
                <a:solidFill>
                  <a:srgbClr val="0C1A9D"/>
                </a:solidFill>
                <a:latin typeface="Tahoma" panose="22635452340000000000" pitchFamily="2"/>
              </a:rPr>
              <a:t>- Assistance et services (réseau de soins et Mutualia Assistance) </a:t>
            </a:r>
          </a:p>
          <a:p>
            <a:pPr marL="685800" marR="0" indent="0" algn="l">
              <a:lnSpc>
                <a:spcPct val="95999"/>
              </a:lnSpc>
              <a:spcBef>
                <a:spcPts val="900"/>
              </a:spcBef>
              <a:spcAft>
                <a:spcPts val="720"/>
              </a:spcAft>
            </a:pPr>
            <a:r>
              <a:rPr lang="fr-FR" sz="2400" b="1" spc="0">
                <a:solidFill>
                  <a:srgbClr val="FF0000"/>
                </a:solidFill>
                <a:latin typeface="Verdana" panose="22635452340000000000" pitchFamily="2"/>
              </a:rPr>
              <a:t>ajoutée au 01/01/2021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61" name="Espace réservé du texte 60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62" name="Espace réservé du texte 61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63" name="Espace réservé du texte 62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graphicFrame>
        <p:nvGraphicFramePr>
          <p:cNvPr id="66" name="table 66"/>
          <p:cNvGraphicFramePr>
            <a:graphicFrameLocks noGrp="1"/>
          </p:cNvGraphicFramePr>
          <p:nvPr/>
        </p:nvGraphicFramePr>
        <p:xfrm>
          <a:off x="218440" y="215900"/>
          <a:ext cx="11557000" cy="918210"/>
        </p:xfrm>
        <a:graphic>
          <a:graphicData uri="http://schemas.openxmlformats.org/drawingml/2006/table">
            <a:tbl>
              <a:tblPr/>
              <a:tblGrid>
                <a:gridCol w="86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821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07950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8" name="Espace réservé du texte 67"/>
          <p:cNvSpPr>
            <a:spLocks noGrp="1"/>
          </p:cNvSpPr>
          <p:nvPr>
            <p:ph type="body" idx="10"/>
          </p:nvPr>
        </p:nvSpPr>
        <p:spPr>
          <a:xfrm>
            <a:off x="218440" y="1591310"/>
            <a:ext cx="11557000" cy="15055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182880" marR="0" indent="0" algn="l">
              <a:lnSpc>
                <a:spcPct val="95999"/>
              </a:lnSpc>
              <a:spcAft>
                <a:spcPts val="0"/>
              </a:spcAft>
              <a:tabLst>
                <a:tab pos="6581775" algn="r"/>
              </a:tabLst>
            </a:pPr>
            <a:r>
              <a:rPr lang="fr-FR" sz="3050" b="1" spc="-20">
                <a:solidFill>
                  <a:srgbClr val="0C1A9D"/>
                </a:solidFill>
                <a:latin typeface="Tahoma" panose="22635452340000000000" pitchFamily="2"/>
              </a:rPr>
              <a:t>La taxation </a:t>
            </a:r>
            <a:r>
              <a:rPr lang="fr-FR" sz="3050" b="1" spc="0">
                <a:solidFill>
                  <a:srgbClr val="0C1A9D"/>
                </a:solidFill>
                <a:latin typeface="Tahoma" panose="22635452340000000000" pitchFamily="2"/>
              </a:rPr>
              <a:t>13,27 % dont </a:t>
            </a:r>
          </a:p>
          <a:p>
            <a:pPr marL="777240" marR="0" indent="0" algn="l">
              <a:lnSpc>
                <a:spcPct val="95999"/>
              </a:lnSpc>
              <a:spcBef>
                <a:spcPts val="2160"/>
              </a:spcBef>
              <a:spcAft>
                <a:spcPts val="1980"/>
              </a:spcAft>
              <a:tabLst>
                <a:tab pos="5670550" algn="r"/>
              </a:tabLst>
            </a:pPr>
            <a:r>
              <a:rPr lang="fr-FR" sz="3050" b="1" spc="0">
                <a:solidFill>
                  <a:srgbClr val="0C1A9D"/>
                </a:solidFill>
                <a:latin typeface="Tahoma" panose="22635452340000000000" pitchFamily="2"/>
              </a:rPr>
              <a:t>TSA </a:t>
            </a:r>
            <a:r>
              <a:rPr lang="fr-FR" sz="3050" b="1" spc="250">
                <a:solidFill>
                  <a:srgbClr val="0C1A9D"/>
                </a:solidFill>
                <a:latin typeface="Tahoma" panose="22635452340000000000" pitchFamily="2"/>
              </a:rPr>
              <a:t>6,27 </a:t>
            </a:r>
          </a:p>
        </p:txBody>
      </p:sp>
      <p:sp>
        <p:nvSpPr>
          <p:cNvPr id="69" name="Espace réservé du texte 68"/>
          <p:cNvSpPr>
            <a:spLocks noGrp="1"/>
          </p:cNvSpPr>
          <p:nvPr>
            <p:ph type="body" idx="10"/>
          </p:nvPr>
        </p:nvSpPr>
        <p:spPr>
          <a:xfrm>
            <a:off x="218440" y="3096895"/>
            <a:ext cx="11557000" cy="7067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3060"/>
              </a:spcAft>
            </a:pPr>
            <a:r>
              <a:rPr lang="fr-FR" sz="1700" b="1" spc="-50">
                <a:solidFill>
                  <a:srgbClr val="0C1A9D"/>
                </a:solidFill>
                <a:latin typeface="Tahoma" panose="22635452340000000000" pitchFamily="2"/>
              </a:rPr>
              <a:t>(Taxe de Solidarité Additionnelle - ex CMU-C) </a:t>
            </a:r>
          </a:p>
        </p:txBody>
      </p:sp>
      <p:sp>
        <p:nvSpPr>
          <p:cNvPr id="70" name="Espace réservé du texte 69"/>
          <p:cNvSpPr>
            <a:spLocks noGrp="1"/>
          </p:cNvSpPr>
          <p:nvPr>
            <p:ph type="body" idx="10"/>
          </p:nvPr>
        </p:nvSpPr>
        <p:spPr>
          <a:xfrm>
            <a:off x="218440" y="3803650"/>
            <a:ext cx="11557000" cy="6648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777240" marR="0" indent="0" algn="l">
              <a:lnSpc>
                <a:spcPct val="95999"/>
              </a:lnSpc>
              <a:spcAft>
                <a:spcPts val="1080"/>
              </a:spcAft>
              <a:tabLst>
                <a:tab pos="5670550" algn="r"/>
              </a:tabLst>
            </a:pPr>
            <a:r>
              <a:rPr lang="fr-FR" sz="3050" b="1" spc="100">
                <a:solidFill>
                  <a:srgbClr val="0C1A9D"/>
                </a:solidFill>
                <a:latin typeface="Tahoma" panose="22635452340000000000" pitchFamily="2"/>
              </a:rPr>
              <a:t>TSCA </a:t>
            </a:r>
            <a:r>
              <a:rPr lang="fr-FR" sz="3050" b="1" spc="250">
                <a:solidFill>
                  <a:srgbClr val="0C1A9D"/>
                </a:solidFill>
                <a:latin typeface="Tahoma" panose="22635452340000000000" pitchFamily="2"/>
              </a:rPr>
              <a:t>7,00 </a:t>
            </a:r>
          </a:p>
        </p:txBody>
      </p:sp>
      <p:sp>
        <p:nvSpPr>
          <p:cNvPr id="71" name="Espace réservé du texte 70"/>
          <p:cNvSpPr>
            <a:spLocks noGrp="1"/>
          </p:cNvSpPr>
          <p:nvPr>
            <p:ph type="body" idx="10"/>
          </p:nvPr>
        </p:nvSpPr>
        <p:spPr>
          <a:xfrm>
            <a:off x="218440" y="4468495"/>
            <a:ext cx="11557000" cy="1970405"/>
          </a:xfrm>
          <a:prstGeom prst="rect">
            <a:avLst/>
          </a:prstGeom>
          <a:noFill/>
          <a:ln w="12700" cmpd="sng">
            <a:solidFill>
              <a:srgbClr val="000000"/>
            </a:solidFill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77724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700" b="1" spc="-60">
                <a:solidFill>
                  <a:srgbClr val="0C1A9D"/>
                </a:solidFill>
                <a:latin typeface="Tahoma" panose="22635452340000000000" pitchFamily="2"/>
              </a:rPr>
              <a:t>(taxe spéciale sur les conventions d'Assurance) </a:t>
            </a:r>
          </a:p>
          <a:p>
            <a:pPr marL="3063240" marR="0" indent="0" algn="l">
              <a:lnSpc>
                <a:spcPct val="95999"/>
              </a:lnSpc>
              <a:spcBef>
                <a:spcPts val="3960"/>
              </a:spcBef>
              <a:spcAft>
                <a:spcPts val="0"/>
              </a:spcAft>
            </a:pPr>
            <a:r>
              <a:rPr lang="fr-FR" sz="2700" b="1" spc="70">
                <a:solidFill>
                  <a:srgbClr val="F010E5"/>
                </a:solidFill>
                <a:latin typeface="Tahoma" panose="22635452340000000000" pitchFamily="2"/>
              </a:rPr>
              <a:t>Pas de taxation supplémentaire de </a:t>
            </a:r>
          </a:p>
          <a:p>
            <a:pPr marL="201168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700" b="1" spc="100">
                <a:solidFill>
                  <a:srgbClr val="F010E5"/>
                </a:solidFill>
                <a:latin typeface="Tahoma" panose="22635452340000000000" pitchFamily="2"/>
              </a:rPr>
              <a:t>7 % pour les contrats dits « non responsables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74" name="Espace réservé du texte 73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75" name="Espace réservé du texte 74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graphicFrame>
        <p:nvGraphicFramePr>
          <p:cNvPr id="78" name="table 78"/>
          <p:cNvGraphicFramePr>
            <a:graphicFrameLocks noGrp="1"/>
          </p:cNvGraphicFramePr>
          <p:nvPr/>
        </p:nvGraphicFramePr>
        <p:xfrm>
          <a:off x="106680" y="215900"/>
          <a:ext cx="11868785" cy="913765"/>
        </p:xfrm>
        <a:graphic>
          <a:graphicData uri="http://schemas.openxmlformats.org/drawingml/2006/table">
            <a:tbl>
              <a:tblPr/>
              <a:tblGrid>
                <a:gridCol w="978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3765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307975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" name="Espace réservé du texte 79"/>
          <p:cNvSpPr>
            <a:spLocks noGrp="1"/>
          </p:cNvSpPr>
          <p:nvPr>
            <p:ph type="body" idx="10"/>
          </p:nvPr>
        </p:nvSpPr>
        <p:spPr>
          <a:xfrm>
            <a:off x="106680" y="1426845"/>
            <a:ext cx="11868785" cy="5056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0" indent="0" algn="l">
              <a:lnSpc>
                <a:spcPct val="81599"/>
              </a:lnSpc>
              <a:spcAft>
                <a:spcPts val="0"/>
              </a:spcAft>
              <a:tabLst>
                <a:tab pos="6004560" algn="r"/>
              </a:tabLst>
            </a:pPr>
            <a:r>
              <a:rPr lang="fr-FR" sz="3500" b="1" spc="-70">
                <a:solidFill>
                  <a:srgbClr val="F9B200"/>
                </a:solidFill>
                <a:latin typeface="Arial" panose="22635452340000000000" pitchFamily="2"/>
              </a:rPr>
              <a:t>FNAR el OC</a:t>
            </a:r>
            <a:r>
              <a:rPr lang="fr-FR" sz="100" b="1" spc="-20">
                <a:solidFill>
                  <a:srgbClr val="0C1A9D"/>
                </a:solidFill>
                <a:latin typeface="Verdana" panose="22635452340000000000" pitchFamily="2"/>
              </a:rPr>
              <a:t> </a:t>
            </a:r>
            <a:r>
              <a:rPr lang="fr-FR" sz="2400" b="1" spc="30">
                <a:solidFill>
                  <a:srgbClr val="0C1A9D"/>
                </a:solidFill>
                <a:latin typeface="Verdana" panose="22635452340000000000" pitchFamily="2"/>
              </a:rPr>
              <a:t>(8 % des souscriptions) </a:t>
            </a:r>
          </a:p>
          <a:p>
            <a:pPr marL="914400" marR="0" indent="0" algn="l">
              <a:lnSpc>
                <a:spcPct val="95999"/>
              </a:lnSpc>
              <a:spcBef>
                <a:spcPts val="2340"/>
              </a:spcBef>
              <a:spcAft>
                <a:spcPts val="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Contrat d'entrée de gamme. </a:t>
            </a:r>
          </a:p>
          <a:p>
            <a:pPr marL="0" marR="0" indent="0" algn="r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</a:pPr>
            <a:r>
              <a:rPr lang="fr-FR" sz="2900" b="1" spc="160">
                <a:solidFill>
                  <a:srgbClr val="0C1A9D"/>
                </a:solidFill>
                <a:latin typeface="Arial Narrow" panose="22635452340000000000" pitchFamily="2"/>
              </a:rPr>
              <a:t>Une couverture de bon niveau pour des retraités qui ont de faibles </a:t>
            </a:r>
          </a:p>
          <a:p>
            <a:pPr marL="914400" marR="0" indent="0" algn="l">
              <a:lnSpc>
                <a:spcPts val="2000"/>
              </a:lnSpc>
              <a:spcBef>
                <a:spcPts val="1440"/>
              </a:spcBef>
              <a:spcAft>
                <a:spcPts val="0"/>
              </a:spcAft>
            </a:pPr>
            <a:r>
              <a:rPr lang="fr-FR" sz="2900" b="1" spc="50">
                <a:solidFill>
                  <a:srgbClr val="0C1A9D"/>
                </a:solidFill>
                <a:latin typeface="Arial Narrow" panose="22635452340000000000" pitchFamily="2"/>
              </a:rPr>
              <a:t>ressources. </a:t>
            </a:r>
          </a:p>
          <a:p>
            <a:pPr marL="914400" marR="0" indent="0" algn="l">
              <a:lnSpc>
                <a:spcPct val="95999"/>
              </a:lnSpc>
              <a:spcBef>
                <a:spcPts val="2160"/>
              </a:spcBef>
              <a:spcAft>
                <a:spcPts val="0"/>
              </a:spcAft>
            </a:pPr>
            <a:r>
              <a:rPr lang="fr-FR" sz="2900" b="1" spc="150">
                <a:solidFill>
                  <a:srgbClr val="0C1A9D"/>
                </a:solidFill>
                <a:latin typeface="Arial Narrow" panose="22635452340000000000" pitchFamily="2"/>
              </a:rPr>
              <a:t>Favorable pour les adhérents </a:t>
            </a:r>
          </a:p>
          <a:p>
            <a:pPr marL="0" marR="182880" indent="0" algn="r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- qui résident dans des zones où les tarifs des professionnels </a:t>
            </a:r>
          </a:p>
          <a:p>
            <a:pPr marL="182880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900" b="1" spc="50">
                <a:solidFill>
                  <a:srgbClr val="0C1A9D"/>
                </a:solidFill>
                <a:latin typeface="Arial Narrow" panose="22635452340000000000" pitchFamily="2"/>
              </a:rPr>
              <a:t>sont plus faibles </a:t>
            </a:r>
          </a:p>
          <a:p>
            <a:pPr marL="0" marR="137160" indent="0" algn="r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- ou qui recherchent des praticiens et des lieux de soins sans </a:t>
            </a:r>
          </a:p>
          <a:p>
            <a:pPr marL="1828800" marR="0" indent="0" algn="l">
              <a:lnSpc>
                <a:spcPct val="95999"/>
              </a:lnSpc>
              <a:spcBef>
                <a:spcPts val="180"/>
              </a:spcBef>
              <a:spcAft>
                <a:spcPts val="900"/>
              </a:spcAft>
            </a:pPr>
            <a:r>
              <a:rPr lang="fr-FR" sz="2900" b="1" spc="110">
                <a:solidFill>
                  <a:srgbClr val="0C1A9D"/>
                </a:solidFill>
                <a:latin typeface="Arial Narrow" panose="22635452340000000000" pitchFamily="2"/>
              </a:rPr>
              <a:t>dépassement d'honoraires.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83" name="Espace réservé du texte 82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84" name="Espace réservé du texte 83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graphicFrame>
        <p:nvGraphicFramePr>
          <p:cNvPr id="87" name="table 87"/>
          <p:cNvGraphicFramePr>
            <a:graphicFrameLocks noGrp="1"/>
          </p:cNvGraphicFramePr>
          <p:nvPr/>
        </p:nvGraphicFramePr>
        <p:xfrm>
          <a:off x="107950" y="215900"/>
          <a:ext cx="11564620" cy="898525"/>
        </p:xfrm>
        <a:graphic>
          <a:graphicData uri="http://schemas.openxmlformats.org/drawingml/2006/table">
            <a:tbl>
              <a:tblPr/>
              <a:tblGrid>
                <a:gridCol w="977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7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8525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080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9" name="Espace réservé du texte 88"/>
          <p:cNvSpPr>
            <a:spLocks noGrp="1"/>
          </p:cNvSpPr>
          <p:nvPr>
            <p:ph type="body" idx="10"/>
          </p:nvPr>
        </p:nvSpPr>
        <p:spPr>
          <a:xfrm>
            <a:off x="107950" y="1960245"/>
            <a:ext cx="11564620" cy="45231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91440" marR="0" indent="0" algn="l">
              <a:lnSpc>
                <a:spcPct val="82559"/>
              </a:lnSpc>
              <a:spcAft>
                <a:spcPts val="0"/>
              </a:spcAft>
            </a:pPr>
            <a:r>
              <a:rPr lang="fr-FR" sz="3500" b="1" spc="140">
                <a:solidFill>
                  <a:srgbClr val="F9B200"/>
                </a:solidFill>
                <a:latin typeface="Arial" panose="22635452340000000000" pitchFamily="2"/>
              </a:rPr>
              <a:t>FNAR 150</a:t>
            </a:r>
            <a:r>
              <a:rPr lang="fr-FR" sz="2500" b="1" spc="140">
                <a:solidFill>
                  <a:srgbClr val="0C1A9D"/>
                </a:solidFill>
                <a:latin typeface="Arial Narrow" panose="22635452340000000000" pitchFamily="2"/>
              </a:rPr>
              <a:t> (67 % des souscriptions) </a:t>
            </a:r>
          </a:p>
          <a:p>
            <a:pPr marL="0" marR="0" indent="0" algn="l">
              <a:lnSpc>
                <a:spcPct val="95999"/>
              </a:lnSpc>
              <a:spcBef>
                <a:spcPts val="1440"/>
              </a:spcBef>
              <a:spcAft>
                <a:spcPts val="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Contrat de milieu de gamme. </a:t>
            </a:r>
          </a:p>
          <a:p>
            <a:pPr marL="0" marR="0" indent="0" algn="l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</a:pPr>
            <a:r>
              <a:rPr lang="fr-FR" sz="2900" b="1" spc="140">
                <a:solidFill>
                  <a:srgbClr val="0C1A9D"/>
                </a:solidFill>
                <a:latin typeface="Arial Narrow" panose="22635452340000000000" pitchFamily="2"/>
              </a:rPr>
              <a:t>Combinaison d'un large accès aux soins (avec ou sans dépassement) </a:t>
            </a:r>
          </a:p>
          <a:p>
            <a:pPr marL="0" marR="0" indent="0" algn="l">
              <a:lnSpc>
                <a:spcPct val="81599"/>
              </a:lnSpc>
              <a:spcBef>
                <a:spcPts val="900"/>
              </a:spcBef>
              <a:spcAft>
                <a:spcPts val="0"/>
              </a:spcAft>
            </a:pPr>
            <a:r>
              <a:rPr lang="fr-FR" sz="2900" b="1" spc="140">
                <a:solidFill>
                  <a:srgbClr val="0C1A9D"/>
                </a:solidFill>
                <a:latin typeface="Arial Narrow" panose="22635452340000000000" pitchFamily="2"/>
              </a:rPr>
              <a:t>et à « tarifs maîtrisés » </a:t>
            </a:r>
          </a:p>
          <a:p>
            <a:pPr marL="3291840" marR="0" indent="0" algn="l">
              <a:lnSpc>
                <a:spcPct val="95999"/>
              </a:lnSpc>
              <a:spcBef>
                <a:spcPts val="2700"/>
              </a:spcBef>
              <a:spcAft>
                <a:spcPts val="1188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Le meilleur rapport qualité/prix !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92" name="Espace réservé du texte 91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93" name="Espace réservé du texte 92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graphicFrame>
        <p:nvGraphicFramePr>
          <p:cNvPr id="96" name="table 96"/>
          <p:cNvGraphicFramePr>
            <a:graphicFrameLocks noGrp="1"/>
          </p:cNvGraphicFramePr>
          <p:nvPr/>
        </p:nvGraphicFramePr>
        <p:xfrm>
          <a:off x="95250" y="215900"/>
          <a:ext cx="11880215" cy="916940"/>
        </p:xfrm>
        <a:graphic>
          <a:graphicData uri="http://schemas.openxmlformats.org/drawingml/2006/table">
            <a:tbl>
              <a:tblPr/>
              <a:tblGrid>
                <a:gridCol w="98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694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307975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8" name="Espace réservé du texte 97"/>
          <p:cNvSpPr>
            <a:spLocks noGrp="1"/>
          </p:cNvSpPr>
          <p:nvPr>
            <p:ph type="body" idx="10"/>
          </p:nvPr>
        </p:nvSpPr>
        <p:spPr>
          <a:xfrm>
            <a:off x="95250" y="1521460"/>
            <a:ext cx="11880215" cy="4961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0" indent="0" algn="l">
              <a:lnSpc>
                <a:spcPct val="95999"/>
              </a:lnSpc>
              <a:spcAft>
                <a:spcPts val="0"/>
              </a:spcAft>
              <a:tabLst>
                <a:tab pos="6195695" algn="r"/>
              </a:tabLst>
            </a:pPr>
            <a:r>
              <a:rPr lang="fr-FR" sz="3500" b="1" spc="110">
                <a:solidFill>
                  <a:srgbClr val="F9B200"/>
                </a:solidFill>
                <a:latin typeface="Arial" panose="22635452340000000000" pitchFamily="2"/>
              </a:rPr>
              <a:t>FNAR 300</a:t>
            </a:r>
            <a:r>
              <a:rPr lang="fr-FR" sz="100" b="1" spc="110">
                <a:solidFill>
                  <a:srgbClr val="0C1A9D"/>
                </a:solidFill>
                <a:latin typeface="Arial Narrow" panose="22635452340000000000" pitchFamily="2"/>
              </a:rPr>
              <a:t> </a:t>
            </a:r>
            <a:r>
              <a:rPr lang="fr-FR" sz="2500" b="1" spc="120">
                <a:solidFill>
                  <a:srgbClr val="0C1A9D"/>
                </a:solidFill>
                <a:latin typeface="Arial Narrow" panose="22635452340000000000" pitchFamily="2"/>
              </a:rPr>
              <a:t>(25 % des souscriptions) </a:t>
            </a:r>
          </a:p>
          <a:p>
            <a:pPr marL="0" marR="0" indent="0" algn="l">
              <a:lnSpc>
                <a:spcPct val="95999"/>
              </a:lnSpc>
              <a:spcBef>
                <a:spcPts val="1440"/>
              </a:spcBef>
              <a:spcAft>
                <a:spcPts val="0"/>
              </a:spcAft>
            </a:pPr>
            <a:r>
              <a:rPr lang="fr-FR" sz="2900" b="1" spc="155">
                <a:solidFill>
                  <a:srgbClr val="0C1A9D"/>
                </a:solidFill>
                <a:latin typeface="Arial Narrow" panose="22635452340000000000" pitchFamily="2"/>
              </a:rPr>
              <a:t>Couverture « sécurité », le choix d'une couverture élevée pour ceux qui </a:t>
            </a:r>
          </a:p>
          <a:p>
            <a:pPr marL="0" marR="0" indent="0" algn="l">
              <a:lnSpc>
                <a:spcPct val="95999"/>
              </a:lnSpc>
              <a:spcBef>
                <a:spcPts val="180"/>
              </a:spcBef>
              <a:spcAft>
                <a:spcPts val="0"/>
              </a:spcAft>
            </a:pPr>
            <a:r>
              <a:rPr lang="fr-FR" sz="2900" b="1" spc="120">
                <a:solidFill>
                  <a:srgbClr val="0C1A9D"/>
                </a:solidFill>
                <a:latin typeface="Arial Narrow" panose="22635452340000000000" pitchFamily="2"/>
              </a:rPr>
              <a:t>sont prêts à la payer. </a:t>
            </a:r>
          </a:p>
          <a:p>
            <a:pPr marL="0" marR="0" indent="0" algn="l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</a:pPr>
            <a:r>
              <a:rPr lang="fr-FR" sz="2900" b="1" spc="140">
                <a:solidFill>
                  <a:srgbClr val="0C1A9D"/>
                </a:solidFill>
                <a:latin typeface="Arial Narrow" panose="22635452340000000000" pitchFamily="2"/>
              </a:rPr>
              <a:t>N'est pas une couverture « frais réels ». </a:t>
            </a:r>
          </a:p>
          <a:p>
            <a:pPr marL="0" marR="0" indent="0" algn="ctr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</a:pPr>
            <a:r>
              <a:rPr lang="fr-FR" sz="2900" b="1" spc="125">
                <a:solidFill>
                  <a:srgbClr val="0C1A9D"/>
                </a:solidFill>
                <a:latin typeface="Arial Narrow" panose="22635452340000000000" pitchFamily="2"/>
              </a:rPr>
              <a:t>Concerne ceux qui résident ou consultent dans les zones urbaines ou les </a:t>
            </a:r>
          </a:p>
          <a:p>
            <a:pPr marL="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2900" b="1" spc="130">
                <a:solidFill>
                  <a:srgbClr val="0C1A9D"/>
                </a:solidFill>
                <a:latin typeface="Arial Narrow" panose="22635452340000000000" pitchFamily="2"/>
              </a:rPr>
              <a:t>tarifs médicaux et les tarifs des professionnels sont élevés </a:t>
            </a:r>
          </a:p>
          <a:p>
            <a:pPr marL="0" marR="0" indent="0" algn="l">
              <a:lnSpc>
                <a:spcPct val="95999"/>
              </a:lnSpc>
              <a:spcBef>
                <a:spcPts val="180"/>
              </a:spcBef>
              <a:spcAft>
                <a:spcPts val="8460"/>
              </a:spcAft>
            </a:pPr>
            <a:r>
              <a:rPr lang="fr-FR" sz="2900" b="1" spc="110">
                <a:solidFill>
                  <a:srgbClr val="0C1A9D"/>
                </a:solidFill>
                <a:latin typeface="Arial Narrow" panose="22635452340000000000" pitchFamily="2"/>
              </a:rPr>
              <a:t>(dépassements d'honoraires)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101" name="Espace réservé du texte 100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02" name="Espace réservé du texte 101"/>
          <p:cNvSpPr>
            <a:spLocks noGrp="1"/>
          </p:cNvSpPr>
          <p:nvPr>
            <p:ph type="body" idx="10"/>
          </p:nvPr>
        </p:nvSpPr>
        <p:spPr>
          <a:xfrm>
            <a:off x="60325" y="6475730"/>
            <a:ext cx="11873865" cy="203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229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graphicFrame>
        <p:nvGraphicFramePr>
          <p:cNvPr id="105" name="table 105"/>
          <p:cNvGraphicFramePr>
            <a:graphicFrameLocks noGrp="1"/>
          </p:cNvGraphicFramePr>
          <p:nvPr/>
        </p:nvGraphicFramePr>
        <p:xfrm>
          <a:off x="43180" y="215900"/>
          <a:ext cx="11880215" cy="907415"/>
        </p:xfrm>
        <a:graphic>
          <a:graphicData uri="http://schemas.openxmlformats.org/drawingml/2006/table">
            <a:tbl>
              <a:tblPr/>
              <a:tblGrid>
                <a:gridCol w="1042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8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7415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5905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7" name="Espace réservé du texte 106"/>
          <p:cNvSpPr>
            <a:spLocks noGrp="1"/>
          </p:cNvSpPr>
          <p:nvPr>
            <p:ph type="body" idx="10"/>
          </p:nvPr>
        </p:nvSpPr>
        <p:spPr>
          <a:xfrm>
            <a:off x="43180" y="1649095"/>
            <a:ext cx="11880215" cy="48342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050" b="1" spc="160">
                <a:solidFill>
                  <a:srgbClr val="0C1A9D"/>
                </a:solidFill>
                <a:latin typeface="Arial Narrow" panose="22635452340000000000" pitchFamily="2"/>
              </a:rPr>
              <a:t>Ces trois formules se déclinent également dans les trois </a:t>
            </a:r>
          </a:p>
          <a:p>
            <a:pPr marL="4572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050" b="1" spc="200">
                <a:solidFill>
                  <a:srgbClr val="0C1A9D"/>
                </a:solidFill>
                <a:latin typeface="Arial Narrow" panose="22635452340000000000" pitchFamily="2"/>
              </a:rPr>
              <a:t>départements sous régime local « Alsace-Moselle </a:t>
            </a:r>
          </a:p>
          <a:p>
            <a:pPr marL="4983480" marR="0" indent="0" algn="l">
              <a:lnSpc>
                <a:spcPct val="80639"/>
              </a:lnSpc>
              <a:spcBef>
                <a:spcPts val="3420"/>
              </a:spcBef>
              <a:spcAft>
                <a:spcPts val="0"/>
              </a:spcAft>
            </a:pPr>
            <a:r>
              <a:rPr lang="fr-FR" sz="3000" b="1" spc="0">
                <a:solidFill>
                  <a:srgbClr val="F010E5"/>
                </a:solidFill>
                <a:latin typeface="Arial Narrow" panose="22635452340000000000" pitchFamily="2"/>
              </a:rPr>
              <a:t>IMPORTANT </a:t>
            </a:r>
          </a:p>
          <a:p>
            <a:pPr marL="45720" marR="0" indent="0" algn="l">
              <a:lnSpc>
                <a:spcPct val="95999"/>
              </a:lnSpc>
              <a:spcBef>
                <a:spcPts val="3240"/>
              </a:spcBef>
              <a:spcAft>
                <a:spcPts val="0"/>
              </a:spcAft>
            </a:pPr>
            <a:r>
              <a:rPr lang="fr-FR" sz="3050" b="1" spc="150">
                <a:solidFill>
                  <a:srgbClr val="0C1A9D"/>
                </a:solidFill>
                <a:latin typeface="Arial Narrow" panose="22635452340000000000" pitchFamily="2"/>
              </a:rPr>
              <a:t>Chacun des niveaux est équilibré, </a:t>
            </a:r>
          </a:p>
          <a:p>
            <a:pPr marL="45720" marR="0" indent="0" algn="l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3050" b="1" spc="170">
                <a:solidFill>
                  <a:srgbClr val="0C1A9D"/>
                </a:solidFill>
                <a:latin typeface="Arial Narrow" panose="22635452340000000000" pitchFamily="2"/>
              </a:rPr>
              <a:t>Pas de mutualisation et de consolidation entre les niveaux, </a:t>
            </a:r>
          </a:p>
          <a:p>
            <a:pPr marL="0" marR="0" indent="0" algn="ctr">
              <a:lnSpc>
                <a:spcPct val="95999"/>
              </a:lnSpc>
              <a:spcBef>
                <a:spcPts val="540"/>
              </a:spcBef>
              <a:spcAft>
                <a:spcPts val="0"/>
              </a:spcAft>
            </a:pPr>
            <a:r>
              <a:rPr lang="fr-FR" sz="3050" b="1" spc="170">
                <a:solidFill>
                  <a:srgbClr val="0C1A9D"/>
                </a:solidFill>
                <a:latin typeface="Arial Narrow" panose="22635452340000000000" pitchFamily="2"/>
              </a:rPr>
              <a:t>Augmentation des tarifs différenciée, qui tient compte des résultats </a:t>
            </a:r>
          </a:p>
          <a:p>
            <a:pPr marL="45720" marR="0" indent="0" algn="l">
              <a:lnSpc>
                <a:spcPct val="95999"/>
              </a:lnSpc>
              <a:spcBef>
                <a:spcPts val="360"/>
              </a:spcBef>
              <a:spcAft>
                <a:spcPts val="5580"/>
              </a:spcAft>
            </a:pPr>
            <a:r>
              <a:rPr lang="fr-FR" sz="3050" b="1" spc="40">
                <a:solidFill>
                  <a:srgbClr val="0C1A9D"/>
                </a:solidFill>
                <a:latin typeface="Arial Narrow" panose="22635452340000000000" pitchFamily="2"/>
              </a:rPr>
              <a:t>techniques.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215" y="295910"/>
            <a:ext cx="762000" cy="816610"/>
          </a:xfrm>
          <a:prstGeom prst="rect">
            <a:avLst/>
          </a:prstGeom>
        </p:spPr>
      </p:pic>
      <p:sp>
        <p:nvSpPr>
          <p:cNvPr id="126" name="Espace réservé du texte 125"/>
          <p:cNvSpPr>
            <a:spLocks noGrp="1"/>
          </p:cNvSpPr>
          <p:nvPr>
            <p:ph type="body" idx="10"/>
          </p:nvPr>
        </p:nvSpPr>
        <p:spPr>
          <a:xfrm>
            <a:off x="215265" y="6475730"/>
            <a:ext cx="1134681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sp>
        <p:nvSpPr>
          <p:cNvPr id="127" name="Espace réservé du texte 126"/>
          <p:cNvSpPr>
            <a:spLocks noGrp="1"/>
          </p:cNvSpPr>
          <p:nvPr>
            <p:ph type="body" idx="10"/>
          </p:nvPr>
        </p:nvSpPr>
        <p:spPr>
          <a:xfrm>
            <a:off x="215265" y="6475730"/>
            <a:ext cx="11346815" cy="158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1050" b="1" spc="-50">
                <a:solidFill>
                  <a:srgbClr val="888888"/>
                </a:solidFill>
                <a:latin typeface="Lucida Console" panose="22635452340000000000"/>
              </a:rPr>
              <a:t>08/04/2021 </a:t>
            </a:r>
          </a:p>
        </p:txBody>
      </p:sp>
      <p:graphicFrame>
        <p:nvGraphicFramePr>
          <p:cNvPr id="130" name="table 130"/>
          <p:cNvGraphicFramePr>
            <a:graphicFrameLocks noGrp="1"/>
          </p:cNvGraphicFramePr>
          <p:nvPr/>
        </p:nvGraphicFramePr>
        <p:xfrm>
          <a:off x="105410" y="215900"/>
          <a:ext cx="11569700" cy="908685"/>
        </p:xfrm>
        <a:graphic>
          <a:graphicData uri="http://schemas.openxmlformats.org/drawingml/2006/table">
            <a:tbl>
              <a:tblPr/>
              <a:tblGrid>
                <a:gridCol w="97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9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685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620" indent="0" algn="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50" b="1" spc="-30">
                          <a:solidFill>
                            <a:srgbClr val="0C1A9D"/>
                          </a:solidFill>
                          <a:latin typeface="Tahoma" panose="22635452340000000000" pitchFamily="2"/>
                        </a:rPr>
                        <a:t>Partenariat FNAR / MUTUALIA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2" name="Espace réservé du texte 131"/>
          <p:cNvSpPr>
            <a:spLocks noGrp="1"/>
          </p:cNvSpPr>
          <p:nvPr>
            <p:ph type="body" idx="10"/>
          </p:nvPr>
        </p:nvSpPr>
        <p:spPr>
          <a:xfrm>
            <a:off x="105410" y="1444625"/>
            <a:ext cx="11569700" cy="50387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274320" marR="0" indent="0" algn="l">
              <a:lnSpc>
                <a:spcPct val="95999"/>
              </a:lnSpc>
              <a:spcAft>
                <a:spcPts val="0"/>
              </a:spcAft>
            </a:pPr>
            <a:r>
              <a:rPr lang="fr-FR" sz="3250" b="1" spc="160">
                <a:solidFill>
                  <a:srgbClr val="0C1A9D"/>
                </a:solidFill>
                <a:latin typeface="Arial Narrow" panose="22635452340000000000" pitchFamily="2"/>
              </a:rPr>
              <a:t>Avec Mutualia, une évolution des tarifs maîtrisée </a:t>
            </a:r>
          </a:p>
          <a:p>
            <a:pPr marL="2103120" marR="0" indent="0" algn="l">
              <a:lnSpc>
                <a:spcPct val="95999"/>
              </a:lnSpc>
              <a:spcBef>
                <a:spcPts val="2160"/>
              </a:spcBef>
              <a:spcAft>
                <a:spcPts val="0"/>
              </a:spcAft>
              <a:tabLst>
                <a:tab pos="5494020" algn="l"/>
                <a:tab pos="7322820" algn="l"/>
                <a:tab pos="10379710" algn="r"/>
              </a:tabLst>
            </a:pPr>
            <a:r>
              <a:rPr lang="fr-FR" sz="2050" b="1" spc="0">
                <a:solidFill>
                  <a:srgbClr val="FFC000"/>
                </a:solidFill>
                <a:latin typeface="Tahoma" panose="22635452340000000000" pitchFamily="2"/>
              </a:rPr>
              <a:t>2017 et 2018 </a:t>
            </a:r>
            <a:r>
              <a:rPr lang="fr-FR" sz="2750" b="1" spc="-20">
                <a:solidFill>
                  <a:srgbClr val="FFC000"/>
                </a:solidFill>
                <a:latin typeface="Tahoma" panose="22635452340000000000" pitchFamily="2"/>
              </a:rPr>
              <a:t>2019 </a:t>
            </a:r>
            <a:r>
              <a:rPr lang="fr-FR" sz="2750" b="1" spc="0">
                <a:solidFill>
                  <a:srgbClr val="FFC000"/>
                </a:solidFill>
                <a:latin typeface="Tahoma" panose="22635452340000000000" pitchFamily="2"/>
              </a:rPr>
              <a:t>2020 2021(*) </a:t>
            </a:r>
          </a:p>
          <a:p>
            <a:pPr marL="0" marR="0" indent="0" algn="l">
              <a:lnSpc>
                <a:spcPct val="95999"/>
              </a:lnSpc>
              <a:spcBef>
                <a:spcPts val="2880"/>
              </a:spcBef>
              <a:spcAft>
                <a:spcPts val="0"/>
              </a:spcAft>
              <a:tabLst>
                <a:tab pos="2741295" algn="l"/>
                <a:tab pos="5670550" algn="l"/>
                <a:tab pos="7322820" algn="l"/>
                <a:tab pos="10074910" algn="r"/>
              </a:tabLst>
            </a:pPr>
            <a:r>
              <a:rPr lang="fr-FR" sz="2750" b="1" spc="0">
                <a:solidFill>
                  <a:srgbClr val="FFC000"/>
                </a:solidFill>
                <a:latin typeface="Tahoma" panose="22635452340000000000" pitchFamily="2"/>
              </a:rPr>
              <a:t>100</a:t>
            </a:r>
            <a:r>
              <a:rPr lang="fr-FR" sz="100" b="1" spc="0">
                <a:solidFill>
                  <a:srgbClr val="0C1A9D"/>
                </a:solidFill>
                <a:latin typeface="Verdana" panose="22635452340000000000" pitchFamily="2"/>
              </a:rPr>
              <a:t>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0% </a:t>
            </a:r>
            <a:r>
              <a:rPr lang="fr-FR" sz="2750" b="1" spc="-110">
                <a:solidFill>
                  <a:srgbClr val="0C1A9D"/>
                </a:solidFill>
                <a:latin typeface="Verdana" panose="22635452340000000000" pitchFamily="2"/>
              </a:rPr>
              <a:t>2,26 %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</a:t>
            </a:r>
          </a:p>
          <a:p>
            <a:pPr marL="0" marR="0" indent="0" algn="l">
              <a:lnSpc>
                <a:spcPct val="95999"/>
              </a:lnSpc>
              <a:spcBef>
                <a:spcPts val="2340"/>
              </a:spcBef>
              <a:spcAft>
                <a:spcPts val="0"/>
              </a:spcAft>
              <a:tabLst>
                <a:tab pos="2741295" algn="l"/>
                <a:tab pos="5494020" algn="l"/>
                <a:tab pos="7322820" algn="l"/>
                <a:tab pos="10074910" algn="r"/>
              </a:tabLst>
            </a:pPr>
            <a:r>
              <a:rPr lang="fr-FR" sz="2750" b="1" spc="0">
                <a:solidFill>
                  <a:srgbClr val="FFC000"/>
                </a:solidFill>
                <a:latin typeface="Tahoma" panose="22635452340000000000" pitchFamily="2"/>
              </a:rPr>
              <a:t>150</a:t>
            </a:r>
            <a:r>
              <a:rPr lang="fr-FR" sz="100" b="1" spc="0">
                <a:solidFill>
                  <a:srgbClr val="0C1A9D"/>
                </a:solidFill>
                <a:latin typeface="Verdana" panose="22635452340000000000" pitchFamily="2"/>
              </a:rPr>
              <a:t>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</a:t>
            </a:r>
            <a:r>
              <a:rPr lang="fr-FR" sz="2750" b="1" spc="-120">
                <a:solidFill>
                  <a:srgbClr val="0C1A9D"/>
                </a:solidFill>
                <a:latin typeface="Verdana" panose="22635452340000000000" pitchFamily="2"/>
              </a:rPr>
              <a:t>1,68% </a:t>
            </a:r>
            <a:r>
              <a:rPr lang="fr-FR" sz="2750" b="1" spc="-110">
                <a:solidFill>
                  <a:srgbClr val="0C1A9D"/>
                </a:solidFill>
                <a:latin typeface="Verdana" panose="22635452340000000000" pitchFamily="2"/>
              </a:rPr>
              <a:t>2,62 %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</a:t>
            </a:r>
          </a:p>
          <a:p>
            <a:pPr marL="0" marR="0" indent="0" algn="l">
              <a:lnSpc>
                <a:spcPct val="95999"/>
              </a:lnSpc>
              <a:spcBef>
                <a:spcPts val="2520"/>
              </a:spcBef>
              <a:spcAft>
                <a:spcPts val="0"/>
              </a:spcAft>
              <a:tabLst>
                <a:tab pos="2741295" algn="l"/>
                <a:tab pos="5494020" algn="l"/>
                <a:tab pos="7322820" algn="l"/>
                <a:tab pos="10074910" algn="r"/>
              </a:tabLst>
            </a:pPr>
            <a:r>
              <a:rPr lang="fr-FR" sz="2750" b="1" spc="0">
                <a:solidFill>
                  <a:srgbClr val="FFC000"/>
                </a:solidFill>
                <a:latin typeface="Tahoma" panose="22635452340000000000" pitchFamily="2"/>
              </a:rPr>
              <a:t>300</a:t>
            </a:r>
            <a:r>
              <a:rPr lang="fr-FR" sz="100" b="1" spc="0">
                <a:solidFill>
                  <a:srgbClr val="0C1A9D"/>
                </a:solidFill>
                <a:latin typeface="Verdana" panose="22635452340000000000" pitchFamily="2"/>
              </a:rPr>
              <a:t>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</a:t>
            </a:r>
            <a:r>
              <a:rPr lang="fr-FR" sz="2750" b="1" spc="-80">
                <a:solidFill>
                  <a:srgbClr val="0C1A9D"/>
                </a:solidFill>
                <a:latin typeface="Verdana" panose="22635452340000000000" pitchFamily="2"/>
              </a:rPr>
              <a:t>3,98% </a:t>
            </a:r>
            <a:r>
              <a:rPr lang="fr-FR" sz="2750" b="1" spc="-110">
                <a:solidFill>
                  <a:srgbClr val="0C1A9D"/>
                </a:solidFill>
                <a:latin typeface="Verdana" panose="22635452340000000000" pitchFamily="2"/>
              </a:rPr>
              <a:t>3,61 % </a:t>
            </a:r>
            <a:r>
              <a:rPr lang="fr-FR" sz="2750" b="1" spc="0">
                <a:solidFill>
                  <a:srgbClr val="0C1A9D"/>
                </a:solidFill>
                <a:latin typeface="Verdana" panose="22635452340000000000" pitchFamily="2"/>
              </a:rPr>
              <a:t>0% </a:t>
            </a:r>
          </a:p>
          <a:p>
            <a:pPr marL="1965960" marR="0" indent="0" algn="l">
              <a:lnSpc>
                <a:spcPct val="95999"/>
              </a:lnSpc>
              <a:spcBef>
                <a:spcPts val="1980"/>
              </a:spcBef>
              <a:spcAft>
                <a:spcPts val="6840"/>
              </a:spcAft>
            </a:pPr>
            <a:r>
              <a:rPr lang="fr-FR" sz="2750" b="1" spc="-10">
                <a:solidFill>
                  <a:srgbClr val="0C1A9D"/>
                </a:solidFill>
                <a:latin typeface="Verdana" panose="22635452340000000000" pitchFamily="2"/>
              </a:rPr>
              <a:t>(*) + </a:t>
            </a:r>
            <a:r>
              <a:rPr lang="fr-FR" sz="2700" b="1" spc="40">
                <a:solidFill>
                  <a:srgbClr val="0C1A9D"/>
                </a:solidFill>
                <a:latin typeface="Arial" panose="22635452340000000000" pitchFamily="2"/>
              </a:rPr>
              <a:t>environ 0,50 €/mois pour la garantie assistance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846</Words>
  <Application>Microsoft Office PowerPoint</Application>
  <PresentationFormat>Grand écran</PresentationFormat>
  <Paragraphs>177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Bookman Old Style</vt:lpstr>
      <vt:lpstr>Calibri</vt:lpstr>
      <vt:lpstr>Courier New</vt:lpstr>
      <vt:lpstr>Lucida Console</vt:lpstr>
      <vt:lpstr>Symbol</vt:lpstr>
      <vt:lpstr>Tahoma</vt:lpstr>
      <vt:lpstr>Verdana</vt:lpstr>
      <vt:lpstr/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Patrice SCHNEIDER</dc:creator>
  <cp:lastModifiedBy>PS</cp:lastModifiedBy>
  <cp:revision>1</cp:revision>
  <dcterms:modified xsi:type="dcterms:W3CDTF">2021-04-30T08:51:15Z</dcterms:modified>
</cp:coreProperties>
</file>